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6"/>
  </p:notesMasterIdLst>
  <p:handoutMasterIdLst>
    <p:handoutMasterId r:id="rId77"/>
  </p:handoutMasterIdLst>
  <p:sldIdLst>
    <p:sldId id="265" r:id="rId2"/>
    <p:sldId id="352" r:id="rId3"/>
    <p:sldId id="353" r:id="rId4"/>
    <p:sldId id="354" r:id="rId5"/>
    <p:sldId id="355" r:id="rId6"/>
    <p:sldId id="356" r:id="rId7"/>
    <p:sldId id="358" r:id="rId8"/>
    <p:sldId id="359" r:id="rId9"/>
    <p:sldId id="357" r:id="rId10"/>
    <p:sldId id="360" r:id="rId11"/>
    <p:sldId id="361" r:id="rId12"/>
    <p:sldId id="362" r:id="rId13"/>
    <p:sldId id="363" r:id="rId14"/>
    <p:sldId id="364" r:id="rId15"/>
    <p:sldId id="366" r:id="rId16"/>
    <p:sldId id="367" r:id="rId17"/>
    <p:sldId id="370" r:id="rId18"/>
    <p:sldId id="371" r:id="rId19"/>
    <p:sldId id="378" r:id="rId20"/>
    <p:sldId id="376" r:id="rId21"/>
    <p:sldId id="377" r:id="rId22"/>
    <p:sldId id="379" r:id="rId23"/>
    <p:sldId id="383" r:id="rId24"/>
    <p:sldId id="384" r:id="rId25"/>
    <p:sldId id="373" r:id="rId26"/>
    <p:sldId id="374" r:id="rId27"/>
    <p:sldId id="375" r:id="rId28"/>
    <p:sldId id="381" r:id="rId29"/>
    <p:sldId id="382" r:id="rId30"/>
    <p:sldId id="389" r:id="rId31"/>
    <p:sldId id="372" r:id="rId32"/>
    <p:sldId id="388" r:id="rId33"/>
    <p:sldId id="385" r:id="rId34"/>
    <p:sldId id="386" r:id="rId35"/>
    <p:sldId id="387" r:id="rId36"/>
    <p:sldId id="395" r:id="rId37"/>
    <p:sldId id="396" r:id="rId38"/>
    <p:sldId id="391" r:id="rId39"/>
    <p:sldId id="390" r:id="rId40"/>
    <p:sldId id="392" r:id="rId41"/>
    <p:sldId id="393" r:id="rId42"/>
    <p:sldId id="394" r:id="rId43"/>
    <p:sldId id="397" r:id="rId44"/>
    <p:sldId id="398" r:id="rId45"/>
    <p:sldId id="399" r:id="rId46"/>
    <p:sldId id="400" r:id="rId47"/>
    <p:sldId id="401" r:id="rId48"/>
    <p:sldId id="402" r:id="rId49"/>
    <p:sldId id="429" r:id="rId50"/>
    <p:sldId id="434" r:id="rId51"/>
    <p:sldId id="439" r:id="rId52"/>
    <p:sldId id="440" r:id="rId53"/>
    <p:sldId id="435" r:id="rId54"/>
    <p:sldId id="436" r:id="rId55"/>
    <p:sldId id="437" r:id="rId56"/>
    <p:sldId id="438" r:id="rId57"/>
    <p:sldId id="408" r:id="rId58"/>
    <p:sldId id="430" r:id="rId59"/>
    <p:sldId id="409" r:id="rId60"/>
    <p:sldId id="410" r:id="rId61"/>
    <p:sldId id="411" r:id="rId62"/>
    <p:sldId id="412" r:id="rId63"/>
    <p:sldId id="413" r:id="rId64"/>
    <p:sldId id="414" r:id="rId65"/>
    <p:sldId id="415" r:id="rId66"/>
    <p:sldId id="416" r:id="rId67"/>
    <p:sldId id="417" r:id="rId68"/>
    <p:sldId id="418" r:id="rId69"/>
    <p:sldId id="419" r:id="rId70"/>
    <p:sldId id="421" r:id="rId71"/>
    <p:sldId id="422" r:id="rId72"/>
    <p:sldId id="423" r:id="rId73"/>
    <p:sldId id="424" r:id="rId74"/>
    <p:sldId id="433" r:id="rId7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57" autoAdjust="0"/>
    <p:restoredTop sz="94886" autoAdjust="0"/>
  </p:normalViewPr>
  <p:slideViewPr>
    <p:cSldViewPr>
      <p:cViewPr varScale="1">
        <p:scale>
          <a:sx n="83" d="100"/>
          <a:sy n="83" d="100"/>
        </p:scale>
        <p:origin x="634" y="72"/>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7/2/2019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7/2/2019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AB1AA6-1949-4F96-8EE9-C3D03E1CF1B6}" type="slidenum">
              <a:rPr lang="en-US" altLang="en-US"/>
              <a:pPr/>
              <a:t>10</a:t>
            </a:fld>
            <a:endParaRPr lang="en-US" altLang="en-US"/>
          </a:p>
        </p:txBody>
      </p:sp>
      <p:sp>
        <p:nvSpPr>
          <p:cNvPr id="421890"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21891"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415487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0A1E55-AD32-465F-B314-FB8F5C69E446}" type="slidenum">
              <a:rPr lang="en-US" altLang="en-US"/>
              <a:pPr/>
              <a:t>12</a:t>
            </a:fld>
            <a:endParaRPr lang="en-US" altLang="en-US"/>
          </a:p>
        </p:txBody>
      </p:sp>
      <p:sp>
        <p:nvSpPr>
          <p:cNvPr id="423938"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23939"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95309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7E095-6A9C-4533-83FF-3A20A999E191}" type="slidenum">
              <a:rPr lang="en-US" altLang="en-US"/>
              <a:pPr/>
              <a:t>15</a:t>
            </a:fld>
            <a:endParaRPr lang="en-US" altLang="en-US"/>
          </a:p>
        </p:txBody>
      </p:sp>
      <p:sp>
        <p:nvSpPr>
          <p:cNvPr id="436226"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36227"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4991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EA192D-2CC6-47E0-912F-1DD02BF3B05B}" type="slidenum">
              <a:rPr lang="en-US" altLang="en-US"/>
              <a:pPr/>
              <a:t>16</a:t>
            </a:fld>
            <a:endParaRPr lang="en-US" altLang="en-US"/>
          </a:p>
        </p:txBody>
      </p:sp>
      <p:sp>
        <p:nvSpPr>
          <p:cNvPr id="438274" name="Rectangle 2"/>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8275" name="Rectangle 3"/>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extLst>
      <p:ext uri="{BB962C8B-B14F-4D97-AF65-F5344CB8AC3E}">
        <p14:creationId xmlns:p14="http://schemas.microsoft.com/office/powerpoint/2010/main" val="1737561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91850-C559-499A-B253-9A7B661471BC}" type="slidenum">
              <a:rPr lang="en-US" altLang="en-US"/>
              <a:pPr/>
              <a:t>21</a:t>
            </a:fld>
            <a:endParaRPr lang="en-US" altLang="en-US"/>
          </a:p>
        </p:txBody>
      </p:sp>
      <p:sp>
        <p:nvSpPr>
          <p:cNvPr id="440322" name="Rectangle 2"/>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23" name="Rectangle 3"/>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extLst>
      <p:ext uri="{BB962C8B-B14F-4D97-AF65-F5344CB8AC3E}">
        <p14:creationId xmlns:p14="http://schemas.microsoft.com/office/powerpoint/2010/main" val="289752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F9D59468-023D-40D2-B6AE-60996B552940}" type="slidenum">
              <a:rPr lang="en-US" altLang="en-US" sz="1200">
                <a:latin typeface="Tahoma" panose="020B0604030504040204" pitchFamily="34" charset="0"/>
              </a:rPr>
              <a:pPr/>
              <a:t>57</a:t>
            </a:fld>
            <a:endParaRPr lang="en-US" altLang="en-US" sz="1200">
              <a:latin typeface="Tahoma" panose="020B0604030504040204" pitchFamily="34" charset="0"/>
            </a:endParaRPr>
          </a:p>
        </p:txBody>
      </p:sp>
      <p:sp>
        <p:nvSpPr>
          <p:cNvPr id="57347" name="Rectangle 2"/>
          <p:cNvSpPr>
            <a:spLocks noGrp="1" noRot="1" noChangeAspect="1" noChangeArrowheads="1" noTextEdit="1"/>
          </p:cNvSpPr>
          <p:nvPr>
            <p:ph type="sldImg"/>
          </p:nvPr>
        </p:nvSpPr>
        <p:spPr>
          <a:xfrm>
            <a:off x="39688" y="750888"/>
            <a:ext cx="6591300" cy="3709987"/>
          </a:xfrm>
          <a:noFill/>
          <a:ln w="12700" cap="flat">
            <a:solidFill>
              <a:schemeClr val="tx1"/>
            </a:solidFill>
          </a:ln>
        </p:spPr>
      </p:sp>
      <p:sp>
        <p:nvSpPr>
          <p:cNvPr id="57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smtClean="0"/>
          </a:p>
        </p:txBody>
      </p:sp>
    </p:spTree>
    <p:extLst>
      <p:ext uri="{BB962C8B-B14F-4D97-AF65-F5344CB8AC3E}">
        <p14:creationId xmlns:p14="http://schemas.microsoft.com/office/powerpoint/2010/main" val="28539187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smtClean="0">
                <a:latin typeface="Arial" pitchFamily="34" charset="0"/>
                <a:cs typeface="Arial" pitchFamily="34" charset="0"/>
              </a:rPr>
              <a:t>Dr Ganesh </a:t>
            </a:r>
            <a:r>
              <a:rPr lang="en-US" sz="2800" i="0" dirty="0" err="1" smtClean="0">
                <a:latin typeface="Arial" pitchFamily="34" charset="0"/>
                <a:cs typeface="Arial" pitchFamily="34" charset="0"/>
              </a:rPr>
              <a:t>Neelakanta</a:t>
            </a:r>
            <a:r>
              <a:rPr lang="en-US" sz="2800" i="0" dirty="0" smtClean="0">
                <a:latin typeface="Arial" pitchFamily="34" charset="0"/>
                <a:cs typeface="Arial" pitchFamily="34" charset="0"/>
              </a:rPr>
              <a:t> </a:t>
            </a:r>
            <a:r>
              <a:rPr lang="en-US" sz="2800" i="0" dirty="0" err="1" smtClean="0">
                <a:latin typeface="Arial" pitchFamily="34" charset="0"/>
                <a:cs typeface="Arial" pitchFamily="34" charset="0"/>
              </a:rPr>
              <a:t>Iyer</a:t>
            </a:r>
            <a:endParaRPr lang="en-US" sz="2800" i="0" dirty="0" smtClean="0">
              <a:latin typeface="Arial" pitchFamily="34" charset="0"/>
              <a:cs typeface="Arial" pitchFamily="34" charset="0"/>
            </a:endParaRPr>
          </a:p>
          <a:p>
            <a:pPr algn="r">
              <a:spcBef>
                <a:spcPts val="0"/>
              </a:spcBef>
              <a:buSzTx/>
            </a:pPr>
            <a:endParaRPr lang="en-US" sz="2800" i="0" dirty="0" smtClean="0">
              <a:latin typeface="Arial" pitchFamily="34" charset="0"/>
              <a:cs typeface="Arial" pitchFamily="34" charset="0"/>
            </a:endParaRPr>
          </a:p>
          <a:p>
            <a:pPr algn="r">
              <a:spcBef>
                <a:spcPts val="0"/>
              </a:spcBef>
              <a:buSzTx/>
            </a:pPr>
            <a:r>
              <a:rPr lang="en-US" sz="2800" i="0" dirty="0" smtClean="0">
                <a:latin typeface="Arial" pitchFamily="34" charset="0"/>
                <a:cs typeface="Arial" pitchFamily="34" charset="0"/>
              </a:rPr>
              <a:t>ni_amrita@progress.com</a:t>
            </a: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smtClean="0"/>
              <a:t>Dr</a:t>
            </a:r>
            <a:r>
              <a:rPr lang="en-US" dirty="0" smtClean="0"/>
              <a:t> Ganesh </a:t>
            </a:r>
            <a:r>
              <a:rPr lang="en-US" dirty="0" err="1" smtClean="0"/>
              <a:t>Neelakanta</a:t>
            </a:r>
            <a:r>
              <a:rPr lang="en-US" dirty="0" smtClean="0"/>
              <a:t> </a:t>
            </a:r>
            <a:r>
              <a:rPr lang="en-US" dirty="0" err="1" smtClean="0"/>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9.wmf"/><Relationship Id="rId4" Type="http://schemas.openxmlformats.org/officeDocument/2006/relationships/image" Target="../media/image5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865148" cy="1482442"/>
          </a:xfrm>
        </p:spPr>
        <p:txBody>
          <a:bodyPr>
            <a:normAutofit fontScale="90000"/>
          </a:bodyPr>
          <a:lstStyle/>
          <a:p>
            <a:r>
              <a:rPr lang="en-US" dirty="0" smtClean="0"/>
              <a:t>15CSE301 </a:t>
            </a:r>
            <a:br>
              <a:rPr lang="en-US" dirty="0" smtClean="0"/>
            </a:br>
            <a:r>
              <a:rPr lang="en-US" dirty="0" smtClean="0"/>
              <a:t>Computer Organization and Architecture</a:t>
            </a:r>
            <a:endParaRPr lang="en-US" dirty="0"/>
          </a:p>
        </p:txBody>
      </p:sp>
      <p:sp>
        <p:nvSpPr>
          <p:cNvPr id="7" name="Subtitle 6"/>
          <p:cNvSpPr>
            <a:spLocks noGrp="1"/>
          </p:cNvSpPr>
          <p:nvPr>
            <p:ph type="subTitle" idx="1"/>
          </p:nvPr>
        </p:nvSpPr>
        <p:spPr/>
        <p:txBody>
          <a:bodyPr>
            <a:normAutofit/>
          </a:bodyPr>
          <a:lstStyle/>
          <a:p>
            <a:r>
              <a:rPr lang="en-US" dirty="0" err="1" smtClean="0"/>
              <a:t>Datapath</a:t>
            </a:r>
            <a:endParaRPr lang="en-US" dirty="0" smtClean="0"/>
          </a:p>
        </p:txBody>
      </p:sp>
      <p:sp>
        <p:nvSpPr>
          <p:cNvPr id="8" name="Text Placeholder 7"/>
          <p:cNvSpPr>
            <a:spLocks noGrp="1"/>
          </p:cNvSpPr>
          <p:nvPr>
            <p:ph type="body" sz="quarter" idx="10"/>
          </p:nvPr>
        </p:nvSpPr>
        <p:spPr/>
        <p:txBody>
          <a:bodyPr>
            <a:normAutofit fontScale="92500" lnSpcReduction="10000"/>
          </a:bodyPr>
          <a:lstStyle/>
          <a:p>
            <a:r>
              <a:rPr lang="en-US" dirty="0" err="1" smtClean="0"/>
              <a:t>Dr</a:t>
            </a:r>
            <a:r>
              <a:rPr lang="en-US" dirty="0" smtClean="0"/>
              <a:t> Ganesh </a:t>
            </a:r>
            <a:r>
              <a:rPr lang="en-US" dirty="0" err="1" smtClean="0"/>
              <a:t>Neelakanta</a:t>
            </a:r>
            <a:r>
              <a:rPr lang="en-US" dirty="0" smtClean="0"/>
              <a:t> </a:t>
            </a:r>
            <a:r>
              <a:rPr lang="en-US" dirty="0" err="1" smtClean="0"/>
              <a:t>Iyer</a:t>
            </a:r>
            <a:r>
              <a:rPr lang="en-US" dirty="0"/>
              <a:t>	</a:t>
            </a:r>
            <a:r>
              <a:rPr lang="en-US" dirty="0" smtClean="0"/>
              <a:t>	</a:t>
            </a:r>
            <a:endParaRPr lang="en-US" dirty="0"/>
          </a:p>
        </p:txBody>
      </p:sp>
      <p:sp>
        <p:nvSpPr>
          <p:cNvPr id="10" name="Text Placeholder 9"/>
          <p:cNvSpPr>
            <a:spLocks noGrp="1"/>
          </p:cNvSpPr>
          <p:nvPr>
            <p:ph type="body" sz="quarter" idx="12"/>
          </p:nvPr>
        </p:nvSpPr>
        <p:spPr/>
        <p:txBody>
          <a:bodyPr/>
          <a:lstStyle/>
          <a:p>
            <a:r>
              <a:rPr lang="en-US" dirty="0" smtClean="0"/>
              <a:t>Amrita </a:t>
            </a:r>
            <a:r>
              <a:rPr lang="en-US" dirty="0" err="1" smtClean="0"/>
              <a:t>Vishwa</a:t>
            </a:r>
            <a:r>
              <a:rPr lang="en-US" dirty="0" smtClean="0"/>
              <a:t> </a:t>
            </a:r>
            <a:r>
              <a:rPr lang="en-US" dirty="0" err="1" smtClean="0"/>
              <a:t>Vidyapeetham</a:t>
            </a:r>
            <a:r>
              <a:rPr lang="en-US" dirty="0" smtClean="0"/>
              <a:t>, Coimbatore</a:t>
            </a:r>
            <a:endParaRPr lang="en-US" dirty="0"/>
          </a:p>
        </p:txBody>
      </p:sp>
      <p:sp>
        <p:nvSpPr>
          <p:cNvPr id="9" name="Text Placeholder 8"/>
          <p:cNvSpPr>
            <a:spLocks noGrp="1"/>
          </p:cNvSpPr>
          <p:nvPr>
            <p:ph type="body" sz="quarter" idx="11"/>
          </p:nvPr>
        </p:nvSpPr>
        <p:spPr/>
        <p:txBody>
          <a:bodyPr>
            <a:normAutofit fontScale="85000" lnSpcReduction="10000"/>
          </a:bodyPr>
          <a:lstStyle/>
          <a:p>
            <a:r>
              <a:rPr lang="en-US" dirty="0" smtClean="0"/>
              <a:t>Associate Professor, </a:t>
            </a:r>
            <a:r>
              <a:rPr lang="en-US" dirty="0" err="1" smtClean="0"/>
              <a:t>Dept</a:t>
            </a:r>
            <a:r>
              <a:rPr lang="en-US" dirty="0" smtClean="0"/>
              <a:t> of Computer Science and </a:t>
            </a:r>
            <a:r>
              <a:rPr lang="en-US" dirty="0" err="1" smtClean="0"/>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27812" y="5334000"/>
            <a:ext cx="5486400" cy="1384995"/>
          </a:xfrm>
          <a:prstGeom prst="rect">
            <a:avLst/>
          </a:prstGeom>
        </p:spPr>
        <p:txBody>
          <a:bodyPr wrap="square">
            <a:spAutoFit/>
          </a:bodyPr>
          <a:lstStyle/>
          <a:p>
            <a:r>
              <a:rPr lang="en-IE" sz="2400" b="1" u="sng" dirty="0" smtClean="0">
                <a:solidFill>
                  <a:schemeClr val="bg1"/>
                </a:solidFill>
                <a:latin typeface="FranklinGothic-Heavy"/>
              </a:rPr>
              <a:t>Reference:</a:t>
            </a:r>
          </a:p>
          <a:p>
            <a:r>
              <a:rPr lang="en-IE" sz="2400" b="1" dirty="0" smtClean="0">
                <a:solidFill>
                  <a:schemeClr val="bg1"/>
                </a:solidFill>
                <a:latin typeface="FranklinGothic-Heavy"/>
              </a:rPr>
              <a:t>Chapter </a:t>
            </a:r>
            <a:r>
              <a:rPr lang="en-IE" sz="2400" b="1" dirty="0">
                <a:solidFill>
                  <a:schemeClr val="bg1"/>
                </a:solidFill>
                <a:latin typeface="FranklinGothic-Heavy"/>
              </a:rPr>
              <a:t>4</a:t>
            </a:r>
            <a:r>
              <a:rPr lang="en-IE" sz="2400" b="1" dirty="0" smtClean="0">
                <a:solidFill>
                  <a:schemeClr val="bg1"/>
                </a:solidFill>
                <a:latin typeface="FranklinGothic-Heavy"/>
              </a:rPr>
              <a:t> – </a:t>
            </a:r>
            <a:r>
              <a:rPr lang="en-IE" sz="2400" b="1" dirty="0">
                <a:solidFill>
                  <a:schemeClr val="bg1"/>
                </a:solidFill>
                <a:latin typeface="FranklinGothic-Heavy"/>
              </a:rPr>
              <a:t>4</a:t>
            </a:r>
            <a:r>
              <a:rPr lang="en-IE" sz="2400" b="1" dirty="0" smtClean="0">
                <a:solidFill>
                  <a:schemeClr val="bg1"/>
                </a:solidFill>
                <a:latin typeface="FranklinGothic-Heavy"/>
              </a:rPr>
              <a:t>.1 -4.4</a:t>
            </a:r>
          </a:p>
          <a:p>
            <a:r>
              <a:rPr lang="en-IE" dirty="0" smtClean="0">
                <a:solidFill>
                  <a:schemeClr val="bg1"/>
                </a:solidFill>
                <a:latin typeface="FranklinGothic-Heavy"/>
              </a:rPr>
              <a:t>Computer </a:t>
            </a:r>
            <a:r>
              <a:rPr lang="en-IE" dirty="0">
                <a:solidFill>
                  <a:schemeClr val="bg1"/>
                </a:solidFill>
                <a:latin typeface="FranklinGothic-Heavy"/>
              </a:rPr>
              <a:t>Organization and </a:t>
            </a:r>
            <a:r>
              <a:rPr lang="en-IE" dirty="0" smtClean="0">
                <a:solidFill>
                  <a:schemeClr val="bg1"/>
                </a:solidFill>
                <a:latin typeface="FranklinGothic-Heavy"/>
              </a:rPr>
              <a:t>Design, The hardware / software interface,</a:t>
            </a:r>
            <a:r>
              <a:rPr lang="pt-BR" dirty="0" smtClean="0">
                <a:solidFill>
                  <a:schemeClr val="bg1"/>
                </a:solidFill>
                <a:latin typeface="FranklinGothic-Heavy"/>
              </a:rPr>
              <a:t> 4rd Edition </a:t>
            </a:r>
            <a:endParaRPr lang="en-IE" sz="800" dirty="0">
              <a:solidFill>
                <a:schemeClr val="bg1"/>
              </a:solidFill>
            </a:endParaRPr>
          </a:p>
        </p:txBody>
      </p:sp>
    </p:spTree>
    <p:extLst>
      <p:ext uri="{BB962C8B-B14F-4D97-AF65-F5344CB8AC3E}">
        <p14:creationId xmlns:p14="http://schemas.microsoft.com/office/powerpoint/2010/main" val="3964437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ChangeArrowheads="1"/>
          </p:cNvSpPr>
          <p:nvPr/>
        </p:nvSpPr>
        <p:spPr bwMode="auto">
          <a:xfrm>
            <a:off x="1747838" y="312739"/>
            <a:ext cx="4208463"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20867"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Autofit/>
          </a:bodyPr>
          <a:lstStyle/>
          <a:p>
            <a:pPr>
              <a:lnSpc>
                <a:spcPct val="90000"/>
              </a:lnSpc>
            </a:pPr>
            <a:r>
              <a:rPr lang="en-US" altLang="en-US" dirty="0">
                <a:solidFill>
                  <a:srgbClr val="000000"/>
                </a:solidFill>
              </a:rPr>
              <a:t>High-level abstract view of </a:t>
            </a:r>
            <a:r>
              <a:rPr lang="en-US" altLang="en-US" i="1" dirty="0">
                <a:solidFill>
                  <a:srgbClr val="000000"/>
                </a:solidFill>
              </a:rPr>
              <a:t>fetch/execute</a:t>
            </a:r>
            <a:r>
              <a:rPr lang="en-US" altLang="en-US" dirty="0">
                <a:solidFill>
                  <a:srgbClr val="000000"/>
                </a:solidFill>
              </a:rPr>
              <a:t> implementation</a:t>
            </a:r>
          </a:p>
          <a:p>
            <a:pPr lvl="1">
              <a:lnSpc>
                <a:spcPct val="90000"/>
              </a:lnSpc>
            </a:pPr>
            <a:r>
              <a:rPr lang="en-US" altLang="en-US" dirty="0"/>
              <a:t>use the program counter (PC) to read instruction address</a:t>
            </a:r>
          </a:p>
          <a:p>
            <a:pPr lvl="1">
              <a:lnSpc>
                <a:spcPct val="90000"/>
              </a:lnSpc>
            </a:pPr>
            <a:r>
              <a:rPr lang="en-US" altLang="en-US" i="1" dirty="0"/>
              <a:t>fetch</a:t>
            </a:r>
            <a:r>
              <a:rPr lang="en-US" altLang="en-US" dirty="0"/>
              <a:t> the instruction from memory and increment PC</a:t>
            </a:r>
          </a:p>
          <a:p>
            <a:pPr lvl="1">
              <a:lnSpc>
                <a:spcPct val="90000"/>
              </a:lnSpc>
            </a:pPr>
            <a:r>
              <a:rPr lang="en-US" altLang="en-US" dirty="0"/>
              <a:t>use fields of the instruction to select registers to read</a:t>
            </a:r>
          </a:p>
          <a:p>
            <a:pPr lvl="1">
              <a:lnSpc>
                <a:spcPct val="90000"/>
              </a:lnSpc>
            </a:pPr>
            <a:r>
              <a:rPr lang="en-US" altLang="en-US" i="1" dirty="0"/>
              <a:t>execute</a:t>
            </a:r>
            <a:r>
              <a:rPr lang="en-US" altLang="en-US" dirty="0"/>
              <a:t> depending on the instruction</a:t>
            </a:r>
          </a:p>
          <a:p>
            <a:pPr lvl="1">
              <a:lnSpc>
                <a:spcPct val="90000"/>
              </a:lnSpc>
            </a:pPr>
            <a:r>
              <a:rPr lang="en-US" altLang="en-US" dirty="0"/>
              <a:t>repeat…</a:t>
            </a:r>
            <a:endParaRPr lang="en-US" altLang="en-US" dirty="0">
              <a:solidFill>
                <a:srgbClr val="000000"/>
              </a:solidFill>
            </a:endParaRPr>
          </a:p>
          <a:p>
            <a:pPr>
              <a:lnSpc>
                <a:spcPct val="90000"/>
              </a:lnSpc>
              <a:buFont typeface="Wingdings" panose="05000000000000000000" pitchFamily="2" charset="2"/>
              <a:buNone/>
            </a:pP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p:txBody>
      </p:sp>
      <p:sp>
        <p:nvSpPr>
          <p:cNvPr id="420868"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a:t>Implementing MIPS: the Fetch/Execute Cycle</a:t>
            </a:r>
          </a:p>
        </p:txBody>
      </p:sp>
      <p:pic>
        <p:nvPicPr>
          <p:cNvPr id="420869"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7012" y="4038600"/>
            <a:ext cx="7940674"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3036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050"/>
          <p:cNvSpPr>
            <a:spLocks noGrp="1" noChangeArrowheads="1"/>
          </p:cNvSpPr>
          <p:nvPr>
            <p:ph type="title"/>
          </p:nvPr>
        </p:nvSpPr>
        <p:spPr/>
        <p:txBody>
          <a:bodyPr>
            <a:normAutofit fontScale="90000"/>
          </a:bodyPr>
          <a:lstStyle/>
          <a:p>
            <a:r>
              <a:rPr lang="en-US" altLang="en-US"/>
              <a:t>Overview: Processor Implementation Styles</a:t>
            </a:r>
          </a:p>
        </p:txBody>
      </p:sp>
      <p:sp>
        <p:nvSpPr>
          <p:cNvPr id="592899" name="Rectangle 2051"/>
          <p:cNvSpPr>
            <a:spLocks noGrp="1" noChangeArrowheads="1"/>
          </p:cNvSpPr>
          <p:nvPr>
            <p:ph type="body" idx="1"/>
          </p:nvPr>
        </p:nvSpPr>
        <p:spPr>
          <a:xfrm>
            <a:off x="74612" y="1600201"/>
            <a:ext cx="12114213" cy="4525963"/>
          </a:xfrm>
        </p:spPr>
        <p:txBody>
          <a:bodyPr numCol="2">
            <a:noAutofit/>
          </a:bodyPr>
          <a:lstStyle/>
          <a:p>
            <a:r>
              <a:rPr lang="en-US" altLang="en-US" sz="2700" dirty="0"/>
              <a:t>Single Cycle</a:t>
            </a:r>
          </a:p>
          <a:p>
            <a:pPr lvl="1"/>
            <a:r>
              <a:rPr lang="en-US" altLang="en-US" sz="2700" dirty="0"/>
              <a:t>perform each instruction in 1 clock cycle</a:t>
            </a:r>
          </a:p>
          <a:p>
            <a:pPr lvl="1"/>
            <a:r>
              <a:rPr lang="en-US" altLang="en-US" sz="2700" dirty="0"/>
              <a:t>clock cycle must be long enough for slowest instruction; therefore,</a:t>
            </a:r>
          </a:p>
          <a:p>
            <a:pPr lvl="1"/>
            <a:r>
              <a:rPr lang="en-US" altLang="en-US" sz="2700" dirty="0"/>
              <a:t>disadvantage: only as fast as slowest instruction</a:t>
            </a:r>
          </a:p>
          <a:p>
            <a:r>
              <a:rPr lang="en-US" altLang="en-US" sz="2700" dirty="0"/>
              <a:t>Multi-Cycle</a:t>
            </a:r>
          </a:p>
          <a:p>
            <a:pPr lvl="1"/>
            <a:r>
              <a:rPr lang="en-US" altLang="en-US" sz="2700" dirty="0"/>
              <a:t>break fetch/execute cycle into multiple steps</a:t>
            </a:r>
          </a:p>
          <a:p>
            <a:pPr lvl="1"/>
            <a:r>
              <a:rPr lang="en-US" altLang="en-US" sz="2700" dirty="0"/>
              <a:t>perform 1 step in each clock cycle</a:t>
            </a:r>
          </a:p>
          <a:p>
            <a:pPr lvl="1"/>
            <a:r>
              <a:rPr lang="en-US" altLang="en-US" sz="2700" dirty="0"/>
              <a:t>advantage: each instruction uses only as many cycles as it needs</a:t>
            </a:r>
          </a:p>
          <a:p>
            <a:r>
              <a:rPr lang="en-US" altLang="en-US" sz="2700" dirty="0"/>
              <a:t>Pipelined</a:t>
            </a:r>
          </a:p>
          <a:p>
            <a:pPr lvl="1"/>
            <a:r>
              <a:rPr lang="en-US" altLang="en-US" sz="2700" dirty="0"/>
              <a:t>execute each instruction in multiple steps</a:t>
            </a:r>
          </a:p>
          <a:p>
            <a:pPr lvl="1"/>
            <a:r>
              <a:rPr lang="en-US" altLang="en-US" sz="2700" dirty="0"/>
              <a:t>perform 1 step / instruction in each clock cycle</a:t>
            </a:r>
          </a:p>
          <a:p>
            <a:pPr lvl="1"/>
            <a:r>
              <a:rPr lang="en-US" altLang="en-US" sz="2700" dirty="0"/>
              <a:t>process multiple instructions in parallel – assembly line</a:t>
            </a:r>
          </a:p>
          <a:p>
            <a:endParaRPr lang="en-US" altLang="en-US" sz="2700" i="1" dirty="0"/>
          </a:p>
        </p:txBody>
      </p:sp>
    </p:spTree>
    <p:extLst>
      <p:ext uri="{BB962C8B-B14F-4D97-AF65-F5344CB8AC3E}">
        <p14:creationId xmlns:p14="http://schemas.microsoft.com/office/powerpoint/2010/main" val="131684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ChangeArrowheads="1"/>
          </p:cNvSpPr>
          <p:nvPr/>
        </p:nvSpPr>
        <p:spPr bwMode="auto">
          <a:xfrm>
            <a:off x="1747837" y="312739"/>
            <a:ext cx="227965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22915" name="Rectangle 3"/>
          <p:cNvSpPr>
            <a:spLocks noGrp="1" noChangeArrowheads="1"/>
          </p:cNvSpPr>
          <p:nvPr>
            <p:ph type="body" idx="1"/>
          </p:nvPr>
        </p:nvSpPr>
        <p:spPr>
          <a:xfrm>
            <a:off x="609441" y="1752600"/>
            <a:ext cx="11352371" cy="47244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a:buFont typeface="Wingdings" panose="05000000000000000000" pitchFamily="2" charset="2"/>
              <a:buNone/>
            </a:pPr>
            <a:endParaRPr lang="en-US" altLang="en-US" sz="3600" dirty="0"/>
          </a:p>
          <a:p>
            <a:r>
              <a:rPr lang="en-US" altLang="en-US" sz="3600" dirty="0"/>
              <a:t>Two types of functional elements in the hardware:</a:t>
            </a:r>
          </a:p>
          <a:p>
            <a:pPr lvl="1"/>
            <a:r>
              <a:rPr lang="en-US" altLang="en-US" sz="3200" dirty="0"/>
              <a:t>elements that </a:t>
            </a:r>
            <a:r>
              <a:rPr lang="en-US" altLang="en-US" sz="3200" i="1" dirty="0"/>
              <a:t>operate on</a:t>
            </a:r>
            <a:r>
              <a:rPr lang="en-US" altLang="en-US" sz="3200" dirty="0"/>
              <a:t> data (called </a:t>
            </a:r>
            <a:r>
              <a:rPr lang="en-US" altLang="en-US" sz="3200" i="1" dirty="0"/>
              <a:t>combinational elements</a:t>
            </a:r>
            <a:r>
              <a:rPr lang="en-US" altLang="en-US" sz="3200" dirty="0"/>
              <a:t>)</a:t>
            </a:r>
          </a:p>
          <a:p>
            <a:pPr lvl="1"/>
            <a:r>
              <a:rPr lang="en-US" altLang="en-US" sz="3200" dirty="0"/>
              <a:t>elements that </a:t>
            </a:r>
            <a:r>
              <a:rPr lang="en-US" altLang="en-US" sz="3200" i="1" dirty="0"/>
              <a:t>contain </a:t>
            </a:r>
            <a:r>
              <a:rPr lang="en-US" altLang="en-US" sz="3200" dirty="0"/>
              <a:t>data (called </a:t>
            </a:r>
            <a:r>
              <a:rPr lang="en-US" altLang="en-US" sz="3200" i="1" dirty="0"/>
              <a:t>state</a:t>
            </a:r>
            <a:r>
              <a:rPr lang="en-US" altLang="en-US" sz="3200" dirty="0"/>
              <a:t> or </a:t>
            </a:r>
            <a:r>
              <a:rPr lang="en-US" altLang="en-US" sz="3200" i="1" dirty="0"/>
              <a:t>sequential elements</a:t>
            </a:r>
            <a:r>
              <a:rPr lang="en-US" altLang="en-US" sz="3200" dirty="0"/>
              <a:t>)</a:t>
            </a:r>
          </a:p>
        </p:txBody>
      </p:sp>
      <p:sp>
        <p:nvSpPr>
          <p:cNvPr id="422944" name="Rectangle 3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en-US"/>
              <a:t>Functional Elements</a:t>
            </a:r>
          </a:p>
        </p:txBody>
      </p:sp>
    </p:spTree>
    <p:extLst>
      <p:ext uri="{BB962C8B-B14F-4D97-AF65-F5344CB8AC3E}">
        <p14:creationId xmlns:p14="http://schemas.microsoft.com/office/powerpoint/2010/main" val="2657182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Combinational Elements</a:t>
            </a:r>
          </a:p>
        </p:txBody>
      </p:sp>
      <p:sp>
        <p:nvSpPr>
          <p:cNvPr id="518147" name="Rectangle 3"/>
          <p:cNvSpPr>
            <a:spLocks noGrp="1" noChangeArrowheads="1"/>
          </p:cNvSpPr>
          <p:nvPr>
            <p:ph type="body" idx="1"/>
          </p:nvPr>
        </p:nvSpPr>
        <p:spPr/>
        <p:txBody>
          <a:bodyPr>
            <a:normAutofit/>
          </a:bodyPr>
          <a:lstStyle/>
          <a:p>
            <a:r>
              <a:rPr lang="en-US" altLang="en-US" sz="2400" dirty="0"/>
              <a:t>Works as an </a:t>
            </a:r>
            <a:r>
              <a:rPr lang="en-US" altLang="en-US" sz="2400" i="1" dirty="0"/>
              <a:t>input </a:t>
            </a:r>
            <a:r>
              <a:rPr lang="en-US" altLang="en-US" sz="2400" dirty="0">
                <a:sym typeface="Symbol" panose="05050102010706020507" pitchFamily="18" charset="2"/>
              </a:rPr>
              <a:t></a:t>
            </a:r>
            <a:r>
              <a:rPr lang="en-US" altLang="en-US" sz="2400" i="1" dirty="0"/>
              <a:t> output function</a:t>
            </a:r>
            <a:r>
              <a:rPr lang="en-US" altLang="en-US" sz="2400" dirty="0"/>
              <a:t>, e.g., ALU</a:t>
            </a:r>
          </a:p>
          <a:p>
            <a:r>
              <a:rPr lang="en-US" altLang="en-US" sz="2400" dirty="0"/>
              <a:t>Combinational logic </a:t>
            </a:r>
            <a:r>
              <a:rPr lang="en-US" altLang="en-US" sz="2400" i="1" dirty="0"/>
              <a:t>reads input data from one register and writes output data to another</a:t>
            </a:r>
            <a:r>
              <a:rPr lang="en-US" altLang="en-US" sz="2400" dirty="0"/>
              <a:t>, or same, register</a:t>
            </a:r>
          </a:p>
          <a:p>
            <a:pPr lvl="1"/>
            <a:r>
              <a:rPr lang="en-US" altLang="en-US" sz="2000" i="1" dirty="0"/>
              <a:t>read/write happens in a single cycle</a:t>
            </a:r>
            <a:r>
              <a:rPr lang="en-US" altLang="en-US" sz="2000" dirty="0"/>
              <a:t> – combinational element </a:t>
            </a:r>
            <a:r>
              <a:rPr lang="en-US" altLang="en-US" sz="2000" i="1" dirty="0"/>
              <a:t>cannot store data</a:t>
            </a:r>
            <a:r>
              <a:rPr lang="en-US" altLang="en-US" sz="2000" dirty="0"/>
              <a:t> from one cycle to a future one</a:t>
            </a:r>
          </a:p>
          <a:p>
            <a:endParaRPr lang="en-US" altLang="en-US" sz="2400" dirty="0"/>
          </a:p>
        </p:txBody>
      </p:sp>
      <p:pic>
        <p:nvPicPr>
          <p:cNvPr id="518148" name="Picture 4" descr="f05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612" y="4724401"/>
            <a:ext cx="4343400" cy="1611313"/>
          </a:xfrm>
          <a:prstGeom prst="rect">
            <a:avLst/>
          </a:prstGeom>
          <a:noFill/>
          <a:extLst>
            <a:ext uri="{909E8E84-426E-40DD-AFC4-6F175D3DCCD1}">
              <a14:hiddenFill xmlns:a14="http://schemas.microsoft.com/office/drawing/2010/main">
                <a:solidFill>
                  <a:srgbClr val="FFFFFF"/>
                </a:solidFill>
              </a14:hiddenFill>
            </a:ext>
          </a:extLst>
        </p:spPr>
      </p:pic>
      <p:pic>
        <p:nvPicPr>
          <p:cNvPr id="518149" name="Picture 5" descr="f05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6412" y="4572000"/>
            <a:ext cx="3505200" cy="1030288"/>
          </a:xfrm>
          <a:prstGeom prst="rect">
            <a:avLst/>
          </a:prstGeom>
          <a:noFill/>
          <a:extLst>
            <a:ext uri="{909E8E84-426E-40DD-AFC4-6F175D3DCCD1}">
              <a14:hiddenFill xmlns:a14="http://schemas.microsoft.com/office/drawing/2010/main">
                <a:solidFill>
                  <a:srgbClr val="FFFFFF"/>
                </a:solidFill>
              </a14:hiddenFill>
            </a:ext>
          </a:extLst>
        </p:spPr>
      </p:pic>
      <p:pic>
        <p:nvPicPr>
          <p:cNvPr id="518150" name="Picture 6" descr="B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612" y="3825876"/>
            <a:ext cx="4419600" cy="441325"/>
          </a:xfrm>
          <a:prstGeom prst="rect">
            <a:avLst/>
          </a:prstGeom>
          <a:noFill/>
          <a:extLst>
            <a:ext uri="{909E8E84-426E-40DD-AFC4-6F175D3DCCD1}">
              <a14:hiddenFill xmlns:a14="http://schemas.microsoft.com/office/drawing/2010/main">
                <a:solidFill>
                  <a:srgbClr val="FFFFFF"/>
                </a:solidFill>
              </a14:hiddenFill>
            </a:ext>
          </a:extLst>
        </p:spPr>
      </p:pic>
      <p:sp>
        <p:nvSpPr>
          <p:cNvPr id="518151" name="Text Box 7"/>
          <p:cNvSpPr txBox="1">
            <a:spLocks noChangeArrowheads="1"/>
          </p:cNvSpPr>
          <p:nvPr/>
        </p:nvSpPr>
        <p:spPr bwMode="auto">
          <a:xfrm>
            <a:off x="4437062" y="4267200"/>
            <a:ext cx="3314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a:latin typeface="Courier New" panose="02070309020205020404" pitchFamily="49" charset="0"/>
              </a:rPr>
              <a:t>Combinational logic hardware units</a:t>
            </a:r>
          </a:p>
        </p:txBody>
      </p:sp>
    </p:spTree>
    <p:extLst>
      <p:ext uri="{BB962C8B-B14F-4D97-AF65-F5344CB8AC3E}">
        <p14:creationId xmlns:p14="http://schemas.microsoft.com/office/powerpoint/2010/main" val="1738410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ltLang="en-US"/>
              <a:t>State Elements</a:t>
            </a:r>
          </a:p>
        </p:txBody>
      </p:sp>
      <p:sp>
        <p:nvSpPr>
          <p:cNvPr id="582659" name="Rectangle 3"/>
          <p:cNvSpPr>
            <a:spLocks noGrp="1" noChangeArrowheads="1"/>
          </p:cNvSpPr>
          <p:nvPr>
            <p:ph type="body" idx="1"/>
          </p:nvPr>
        </p:nvSpPr>
        <p:spPr>
          <a:xfrm>
            <a:off x="227012" y="1417638"/>
            <a:ext cx="11506200" cy="5029200"/>
          </a:xfrm>
        </p:spPr>
        <p:txBody>
          <a:bodyPr>
            <a:normAutofit/>
          </a:bodyPr>
          <a:lstStyle/>
          <a:p>
            <a:r>
              <a:rPr lang="en-US" altLang="en-US" sz="2800"/>
              <a:t>State elements contain </a:t>
            </a:r>
            <a:r>
              <a:rPr lang="en-US" altLang="en-US" sz="2800" i="1"/>
              <a:t>data</a:t>
            </a:r>
            <a:r>
              <a:rPr lang="en-US" altLang="en-US" sz="2800"/>
              <a:t> in internal storage, e.g., </a:t>
            </a:r>
            <a:r>
              <a:rPr lang="en-US" altLang="en-US" sz="2800" i="1"/>
              <a:t>registers</a:t>
            </a:r>
            <a:r>
              <a:rPr lang="en-US" altLang="en-US" sz="2800"/>
              <a:t> and </a:t>
            </a:r>
            <a:r>
              <a:rPr lang="en-US" altLang="en-US" sz="2800" i="1"/>
              <a:t>memory</a:t>
            </a:r>
            <a:endParaRPr lang="en-US" altLang="en-US" sz="2800"/>
          </a:p>
          <a:p>
            <a:r>
              <a:rPr lang="en-US" altLang="en-US" sz="2800"/>
              <a:t>All state elements together </a:t>
            </a:r>
            <a:r>
              <a:rPr lang="en-US" altLang="en-US" sz="2800" i="1"/>
              <a:t>define</a:t>
            </a:r>
            <a:r>
              <a:rPr lang="en-US" altLang="en-US" sz="2800"/>
              <a:t> the </a:t>
            </a:r>
            <a:r>
              <a:rPr lang="en-US" altLang="en-US" sz="2800" i="1"/>
              <a:t>state of the machine</a:t>
            </a:r>
          </a:p>
          <a:p>
            <a:pPr lvl="1"/>
            <a:r>
              <a:rPr lang="en-US" altLang="en-US" sz="2400" i="1">
                <a:latin typeface="Times New Roman" panose="02020603050405020304" pitchFamily="18" charset="0"/>
              </a:rPr>
              <a:t>What does this mean?</a:t>
            </a:r>
            <a:r>
              <a:rPr lang="en-US" altLang="en-US" sz="2400">
                <a:latin typeface="Times New Roman" panose="02020603050405020304" pitchFamily="18" charset="0"/>
              </a:rPr>
              <a:t> </a:t>
            </a:r>
            <a:r>
              <a:rPr lang="en-US" altLang="en-US" sz="2400" i="1">
                <a:latin typeface="Times New Roman" panose="02020603050405020304" pitchFamily="18" charset="0"/>
              </a:rPr>
              <a:t>Think of shutting down and starting up again…</a:t>
            </a:r>
          </a:p>
          <a:p>
            <a:r>
              <a:rPr lang="en-US" altLang="en-US" sz="2800" i="1"/>
              <a:t>Flipflops</a:t>
            </a:r>
            <a:r>
              <a:rPr lang="en-US" altLang="en-US" sz="2800"/>
              <a:t> and </a:t>
            </a:r>
            <a:r>
              <a:rPr lang="en-US" altLang="en-US" sz="2800" i="1"/>
              <a:t>latches </a:t>
            </a:r>
            <a:r>
              <a:rPr lang="en-US" altLang="en-US" sz="2800"/>
              <a:t>are 1-bit state elements, equivalently, they are </a:t>
            </a:r>
            <a:r>
              <a:rPr lang="en-US" altLang="en-US" sz="2800" i="1"/>
              <a:t>1-bit memories</a:t>
            </a:r>
          </a:p>
          <a:p>
            <a:r>
              <a:rPr lang="en-US" altLang="en-US" sz="2800"/>
              <a:t>The </a:t>
            </a:r>
            <a:r>
              <a:rPr lang="en-US" altLang="en-US" sz="2800" i="1"/>
              <a:t>output</a:t>
            </a:r>
            <a:r>
              <a:rPr lang="en-US" altLang="en-US" sz="2800"/>
              <a:t>(s) of a flipflop or latch </a:t>
            </a:r>
            <a:r>
              <a:rPr lang="en-US" altLang="en-US" sz="2800" i="1"/>
              <a:t>always</a:t>
            </a:r>
            <a:r>
              <a:rPr lang="en-US" altLang="en-US" sz="2800"/>
              <a:t> depends on the bit value stored, i.e., its state, and can be called </a:t>
            </a:r>
            <a:r>
              <a:rPr lang="en-US" altLang="en-US" sz="2800" i="1"/>
              <a:t>1/0</a:t>
            </a:r>
            <a:r>
              <a:rPr lang="en-US" altLang="en-US" sz="2800"/>
              <a:t> or </a:t>
            </a:r>
            <a:r>
              <a:rPr lang="en-US" altLang="en-US" sz="2800" i="1"/>
              <a:t>high/</a:t>
            </a:r>
            <a:r>
              <a:rPr lang="en-US" altLang="en-US" sz="2800"/>
              <a:t>low or </a:t>
            </a:r>
            <a:r>
              <a:rPr lang="en-US" altLang="en-US" sz="2800" i="1"/>
              <a:t>true/false</a:t>
            </a:r>
          </a:p>
          <a:p>
            <a:r>
              <a:rPr lang="en-US" altLang="en-US" sz="2800"/>
              <a:t>The </a:t>
            </a:r>
            <a:r>
              <a:rPr lang="en-US" altLang="en-US" sz="2800" i="1"/>
              <a:t>input</a:t>
            </a:r>
            <a:r>
              <a:rPr lang="en-US" altLang="en-US" sz="2800"/>
              <a:t> to a flipflop or latch can change its state depending on whether it is clocked or not…</a:t>
            </a:r>
          </a:p>
          <a:p>
            <a:pPr>
              <a:buFont typeface="Wingdings" panose="05000000000000000000" pitchFamily="2" charset="2"/>
              <a:buNone/>
            </a:pPr>
            <a:endParaRPr lang="en-US" altLang="en-US"/>
          </a:p>
          <a:p>
            <a:endParaRPr lang="en-US" altLang="en-US"/>
          </a:p>
        </p:txBody>
      </p:sp>
    </p:spTree>
    <p:extLst>
      <p:ext uri="{BB962C8B-B14F-4D97-AF65-F5344CB8AC3E}">
        <p14:creationId xmlns:p14="http://schemas.microsoft.com/office/powerpoint/2010/main" val="1591091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ChangeArrowheads="1"/>
          </p:cNvSpPr>
          <p:nvPr/>
        </p:nvSpPr>
        <p:spPr bwMode="auto">
          <a:xfrm>
            <a:off x="1747838" y="312739"/>
            <a:ext cx="209232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35203"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altLang="en-US" dirty="0"/>
              <a:t>Registers are implemented with arrays of D-</a:t>
            </a:r>
            <a:r>
              <a:rPr lang="en-US" altLang="en-US" dirty="0" err="1"/>
              <a:t>flipflops</a:t>
            </a:r>
            <a:endParaRPr lang="en-US" altLang="en-US" dirty="0"/>
          </a:p>
        </p:txBody>
      </p:sp>
      <p:sp>
        <p:nvSpPr>
          <p:cNvPr id="435204"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a:t>State Elements on the Datapath: Register File</a:t>
            </a:r>
          </a:p>
        </p:txBody>
      </p:sp>
      <p:sp>
        <p:nvSpPr>
          <p:cNvPr id="435207" name="Text Box 7"/>
          <p:cNvSpPr txBox="1">
            <a:spLocks noChangeArrowheads="1"/>
          </p:cNvSpPr>
          <p:nvPr/>
        </p:nvSpPr>
        <p:spPr bwMode="auto">
          <a:xfrm>
            <a:off x="2640955" y="6016262"/>
            <a:ext cx="69586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Register file with two read ports </a:t>
            </a:r>
            <a:r>
              <a:rPr lang="en-US" altLang="en-US" sz="1600" b="1" dirty="0" smtClean="0">
                <a:latin typeface="Tahoma" panose="020B0604030504040204" pitchFamily="34" charset="0"/>
              </a:rPr>
              <a:t>and one </a:t>
            </a:r>
            <a:r>
              <a:rPr lang="en-US" altLang="en-US" sz="1600" b="1" dirty="0">
                <a:latin typeface="Tahoma" panose="020B0604030504040204" pitchFamily="34" charset="0"/>
              </a:rPr>
              <a:t>write port</a:t>
            </a:r>
          </a:p>
        </p:txBody>
      </p:sp>
      <p:grpSp>
        <p:nvGrpSpPr>
          <p:cNvPr id="2" name="Group 1"/>
          <p:cNvGrpSpPr/>
          <p:nvPr/>
        </p:nvGrpSpPr>
        <p:grpSpPr>
          <a:xfrm>
            <a:off x="2360612" y="2362200"/>
            <a:ext cx="5181600" cy="3425410"/>
            <a:chOff x="4506912" y="2879726"/>
            <a:chExt cx="3035300" cy="2225675"/>
          </a:xfrm>
        </p:grpSpPr>
        <p:pic>
          <p:nvPicPr>
            <p:cNvPr id="435206"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9212" y="3352800"/>
              <a:ext cx="177165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5208" name="Line 8"/>
            <p:cNvSpPr>
              <a:spLocks noChangeShapeType="1"/>
            </p:cNvSpPr>
            <p:nvPr/>
          </p:nvSpPr>
          <p:spPr bwMode="auto">
            <a:xfrm>
              <a:off x="5986462" y="30480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35209" name="Text Box 9"/>
            <p:cNvSpPr txBox="1">
              <a:spLocks noChangeArrowheads="1"/>
            </p:cNvSpPr>
            <p:nvPr/>
          </p:nvSpPr>
          <p:spPr bwMode="auto">
            <a:xfrm>
              <a:off x="5681662" y="2879726"/>
              <a:ext cx="565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Clock</a:t>
              </a:r>
            </a:p>
          </p:txBody>
        </p:sp>
        <p:sp>
          <p:nvSpPr>
            <p:cNvPr id="435210" name="Text Box 10"/>
            <p:cNvSpPr txBox="1">
              <a:spLocks noChangeArrowheads="1"/>
            </p:cNvSpPr>
            <p:nvPr/>
          </p:nvSpPr>
          <p:spPr bwMode="auto">
            <a:xfrm>
              <a:off x="4506912" y="3413126"/>
              <a:ext cx="641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5 bits</a:t>
              </a:r>
            </a:p>
          </p:txBody>
        </p:sp>
        <p:sp>
          <p:nvSpPr>
            <p:cNvPr id="435211" name="Text Box 11"/>
            <p:cNvSpPr txBox="1">
              <a:spLocks noChangeArrowheads="1"/>
            </p:cNvSpPr>
            <p:nvPr/>
          </p:nvSpPr>
          <p:spPr bwMode="auto">
            <a:xfrm>
              <a:off x="4538662" y="3657601"/>
              <a:ext cx="641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5 bits</a:t>
              </a:r>
            </a:p>
          </p:txBody>
        </p:sp>
        <p:sp>
          <p:nvSpPr>
            <p:cNvPr id="435212" name="Text Box 12"/>
            <p:cNvSpPr txBox="1">
              <a:spLocks noChangeArrowheads="1"/>
            </p:cNvSpPr>
            <p:nvPr/>
          </p:nvSpPr>
          <p:spPr bwMode="auto">
            <a:xfrm>
              <a:off x="4538662" y="3962401"/>
              <a:ext cx="641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5 bits</a:t>
              </a:r>
            </a:p>
          </p:txBody>
        </p:sp>
        <p:sp>
          <p:nvSpPr>
            <p:cNvPr id="435213" name="Text Box 13"/>
            <p:cNvSpPr txBox="1">
              <a:spLocks noChangeArrowheads="1"/>
            </p:cNvSpPr>
            <p:nvPr/>
          </p:nvSpPr>
          <p:spPr bwMode="auto">
            <a:xfrm>
              <a:off x="4538662" y="4327526"/>
              <a:ext cx="7175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32 bits</a:t>
              </a:r>
            </a:p>
          </p:txBody>
        </p:sp>
        <p:sp>
          <p:nvSpPr>
            <p:cNvPr id="435215" name="Text Box 15"/>
            <p:cNvSpPr txBox="1">
              <a:spLocks noChangeArrowheads="1"/>
            </p:cNvSpPr>
            <p:nvPr/>
          </p:nvSpPr>
          <p:spPr bwMode="auto">
            <a:xfrm>
              <a:off x="6824662" y="3505201"/>
              <a:ext cx="7175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32 bits</a:t>
              </a:r>
            </a:p>
          </p:txBody>
        </p:sp>
        <p:sp>
          <p:nvSpPr>
            <p:cNvPr id="435216" name="Text Box 16"/>
            <p:cNvSpPr txBox="1">
              <a:spLocks noChangeArrowheads="1"/>
            </p:cNvSpPr>
            <p:nvPr/>
          </p:nvSpPr>
          <p:spPr bwMode="auto">
            <a:xfrm>
              <a:off x="6824662" y="4175126"/>
              <a:ext cx="7175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32 bits</a:t>
              </a:r>
            </a:p>
          </p:txBody>
        </p:sp>
        <p:sp>
          <p:nvSpPr>
            <p:cNvPr id="435217" name="Text Box 17"/>
            <p:cNvSpPr txBox="1">
              <a:spLocks noChangeArrowheads="1"/>
            </p:cNvSpPr>
            <p:nvPr/>
          </p:nvSpPr>
          <p:spPr bwMode="auto">
            <a:xfrm>
              <a:off x="5453062" y="4860926"/>
              <a:ext cx="12509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Control signal</a:t>
              </a:r>
            </a:p>
          </p:txBody>
        </p:sp>
      </p:grpSp>
    </p:spTree>
    <p:extLst>
      <p:ext uri="{BB962C8B-B14F-4D97-AF65-F5344CB8AC3E}">
        <p14:creationId xmlns:p14="http://schemas.microsoft.com/office/powerpoint/2010/main" val="3690769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1" name="Rectangle 3"/>
          <p:cNvSpPr>
            <a:spLocks noGrp="1" noChangeArrowheads="1"/>
          </p:cNvSpPr>
          <p:nvPr>
            <p:ph type="body" idx="1"/>
          </p:nvPr>
        </p:nvSpPr>
        <p:spPr>
          <a:xfrm>
            <a:off x="195263" y="924940"/>
            <a:ext cx="7772400"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altLang="en-US" dirty="0"/>
              <a:t>Port implementation:</a:t>
            </a:r>
          </a:p>
        </p:txBody>
      </p:sp>
      <p:sp>
        <p:nvSpPr>
          <p:cNvPr id="437254" name="Text Box 6"/>
          <p:cNvSpPr txBox="1">
            <a:spLocks noChangeArrowheads="1"/>
          </p:cNvSpPr>
          <p:nvPr/>
        </p:nvSpPr>
        <p:spPr bwMode="auto">
          <a:xfrm>
            <a:off x="2573337" y="5535614"/>
            <a:ext cx="184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200" u="sng">
              <a:latin typeface="Courier New" panose="02070309020205020404" pitchFamily="49" charset="0"/>
            </a:endParaRPr>
          </a:p>
        </p:txBody>
      </p:sp>
      <p:sp>
        <p:nvSpPr>
          <p:cNvPr id="437255" name="Text Box 7"/>
          <p:cNvSpPr txBox="1">
            <a:spLocks noChangeArrowheads="1"/>
          </p:cNvSpPr>
          <p:nvPr/>
        </p:nvSpPr>
        <p:spPr bwMode="auto">
          <a:xfrm>
            <a:off x="150812" y="6004938"/>
            <a:ext cx="5410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Read ports are </a:t>
            </a:r>
            <a:r>
              <a:rPr lang="en-US" altLang="en-US" sz="1600" b="1" dirty="0" smtClean="0">
                <a:latin typeface="Tahoma" panose="020B0604030504040204" pitchFamily="34" charset="0"/>
              </a:rPr>
              <a:t>implemented with </a:t>
            </a:r>
            <a:r>
              <a:rPr lang="en-US" altLang="en-US" sz="1600" b="1" dirty="0">
                <a:latin typeface="Tahoma" panose="020B0604030504040204" pitchFamily="34" charset="0"/>
              </a:rPr>
              <a:t>a pair of multiplexors – 5 </a:t>
            </a:r>
            <a:r>
              <a:rPr lang="en-US" altLang="en-US" sz="1600" b="1" dirty="0" smtClean="0">
                <a:latin typeface="Tahoma" panose="020B0604030504040204" pitchFamily="34" charset="0"/>
              </a:rPr>
              <a:t>bit </a:t>
            </a:r>
            <a:r>
              <a:rPr lang="en-US" altLang="en-US" sz="1600" b="1" dirty="0">
                <a:latin typeface="Tahoma" panose="020B0604030504040204" pitchFamily="34" charset="0"/>
              </a:rPr>
              <a:t>multiplexors for 32 registers</a:t>
            </a:r>
          </a:p>
        </p:txBody>
      </p:sp>
      <p:sp>
        <p:nvSpPr>
          <p:cNvPr id="437257" name="Text Box 9"/>
          <p:cNvSpPr txBox="1">
            <a:spLocks noChangeArrowheads="1"/>
          </p:cNvSpPr>
          <p:nvPr/>
        </p:nvSpPr>
        <p:spPr bwMode="auto">
          <a:xfrm>
            <a:off x="5484812" y="5881826"/>
            <a:ext cx="6477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Write port is implemented </a:t>
            </a:r>
            <a:r>
              <a:rPr lang="en-US" altLang="en-US" sz="1600" b="1" dirty="0" smtClean="0">
                <a:latin typeface="Tahoma" panose="020B0604030504040204" pitchFamily="34" charset="0"/>
              </a:rPr>
              <a:t>using a </a:t>
            </a:r>
            <a:r>
              <a:rPr lang="en-US" altLang="en-US" sz="1600" b="1" dirty="0">
                <a:latin typeface="Tahoma" panose="020B0604030504040204" pitchFamily="34" charset="0"/>
              </a:rPr>
              <a:t>decoder – 5-to-32 decoder </a:t>
            </a:r>
            <a:r>
              <a:rPr lang="en-US" altLang="en-US" sz="1600" b="1" dirty="0" smtClean="0">
                <a:latin typeface="Tahoma" panose="020B0604030504040204" pitchFamily="34" charset="0"/>
              </a:rPr>
              <a:t>for 32 </a:t>
            </a:r>
            <a:r>
              <a:rPr lang="en-US" altLang="en-US" sz="1600" b="1" dirty="0">
                <a:latin typeface="Tahoma" panose="020B0604030504040204" pitchFamily="34" charset="0"/>
              </a:rPr>
              <a:t>registers. Clock is relevant </a:t>
            </a:r>
            <a:r>
              <a:rPr lang="en-US" altLang="en-US" sz="1600" b="1" dirty="0" smtClean="0">
                <a:latin typeface="Tahoma" panose="020B0604030504040204" pitchFamily="34" charset="0"/>
              </a:rPr>
              <a:t>to write </a:t>
            </a:r>
            <a:r>
              <a:rPr lang="en-US" altLang="en-US" sz="1600" b="1" dirty="0">
                <a:latin typeface="Tahoma" panose="020B0604030504040204" pitchFamily="34" charset="0"/>
              </a:rPr>
              <a:t>as register state may change </a:t>
            </a:r>
            <a:r>
              <a:rPr lang="en-US" altLang="en-US" sz="1600" b="1" dirty="0" smtClean="0">
                <a:latin typeface="Tahoma" panose="020B0604030504040204" pitchFamily="34" charset="0"/>
              </a:rPr>
              <a:t>only </a:t>
            </a:r>
            <a:r>
              <a:rPr lang="en-US" altLang="en-US" sz="1600" b="1" dirty="0">
                <a:latin typeface="Tahoma" panose="020B0604030504040204" pitchFamily="34" charset="0"/>
              </a:rPr>
              <a:t>at clock edge</a:t>
            </a:r>
          </a:p>
        </p:txBody>
      </p:sp>
      <p:grpSp>
        <p:nvGrpSpPr>
          <p:cNvPr id="2" name="Group 1"/>
          <p:cNvGrpSpPr/>
          <p:nvPr/>
        </p:nvGrpSpPr>
        <p:grpSpPr>
          <a:xfrm>
            <a:off x="303212" y="1524000"/>
            <a:ext cx="5324477" cy="4190999"/>
            <a:chOff x="2208213" y="2209801"/>
            <a:chExt cx="3419475" cy="2925763"/>
          </a:xfrm>
        </p:grpSpPr>
        <p:pic>
          <p:nvPicPr>
            <p:cNvPr id="43725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8213" y="2743201"/>
              <a:ext cx="3419475"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7258" name="Line 10"/>
            <p:cNvSpPr>
              <a:spLocks noChangeShapeType="1"/>
            </p:cNvSpPr>
            <p:nvPr/>
          </p:nvSpPr>
          <p:spPr bwMode="auto">
            <a:xfrm>
              <a:off x="3808412" y="24384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37260" name="Text Box 12"/>
            <p:cNvSpPr txBox="1">
              <a:spLocks noChangeArrowheads="1"/>
            </p:cNvSpPr>
            <p:nvPr/>
          </p:nvSpPr>
          <p:spPr bwMode="auto">
            <a:xfrm>
              <a:off x="3548062" y="2209801"/>
              <a:ext cx="565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Clock</a:t>
              </a:r>
            </a:p>
          </p:txBody>
        </p:sp>
      </p:grpSp>
      <p:grpSp>
        <p:nvGrpSpPr>
          <p:cNvPr id="3" name="Group 2"/>
          <p:cNvGrpSpPr/>
          <p:nvPr/>
        </p:nvGrpSpPr>
        <p:grpSpPr>
          <a:xfrm>
            <a:off x="5735638" y="1447800"/>
            <a:ext cx="5311773" cy="4362451"/>
            <a:chOff x="6246813" y="1981201"/>
            <a:chExt cx="3813175" cy="3078163"/>
          </a:xfrm>
        </p:grpSpPr>
        <p:pic>
          <p:nvPicPr>
            <p:cNvPr id="437252"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6813" y="2514601"/>
              <a:ext cx="3813175" cy="254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7259" name="Line 11"/>
            <p:cNvSpPr>
              <a:spLocks noChangeShapeType="1"/>
            </p:cNvSpPr>
            <p:nvPr/>
          </p:nvSpPr>
          <p:spPr bwMode="auto">
            <a:xfrm>
              <a:off x="8532812" y="22098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37261" name="Text Box 13"/>
            <p:cNvSpPr txBox="1">
              <a:spLocks noChangeArrowheads="1"/>
            </p:cNvSpPr>
            <p:nvPr/>
          </p:nvSpPr>
          <p:spPr bwMode="auto">
            <a:xfrm>
              <a:off x="8272462" y="1981201"/>
              <a:ext cx="565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Clock</a:t>
              </a:r>
            </a:p>
          </p:txBody>
        </p:sp>
      </p:grpSp>
      <p:sp>
        <p:nvSpPr>
          <p:cNvPr id="437262" name="Rectangle 14"/>
          <p:cNvSpPr>
            <a:spLocks noGrp="1" noChangeArrowheads="1"/>
          </p:cNvSpPr>
          <p:nvPr>
            <p:ph type="title"/>
          </p:nvPr>
        </p:nvSpPr>
        <p:spPr>
          <a:xfrm>
            <a:off x="150812" y="-63497"/>
            <a:ext cx="10668000" cy="11430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dirty="0"/>
              <a:t>State Elements on the </a:t>
            </a:r>
            <a:r>
              <a:rPr lang="en-US" altLang="en-US" dirty="0" err="1"/>
              <a:t>Datapath</a:t>
            </a:r>
            <a:r>
              <a:rPr lang="en-US" altLang="en-US" dirty="0"/>
              <a:t>: Register File</a:t>
            </a:r>
          </a:p>
        </p:txBody>
      </p:sp>
    </p:spTree>
    <p:extLst>
      <p:ext uri="{BB962C8B-B14F-4D97-AF65-F5344CB8AC3E}">
        <p14:creationId xmlns:p14="http://schemas.microsoft.com/office/powerpoint/2010/main" val="1866659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17</a:t>
            </a:fld>
            <a:endParaRPr lang="en-US"/>
          </a:p>
        </p:txBody>
      </p:sp>
      <p:pic>
        <p:nvPicPr>
          <p:cNvPr id="6" name="Picture 5"/>
          <p:cNvPicPr>
            <a:picLocks noChangeAspect="1"/>
          </p:cNvPicPr>
          <p:nvPr/>
        </p:nvPicPr>
        <p:blipFill>
          <a:blip r:embed="rId2"/>
          <a:stretch>
            <a:fillRect/>
          </a:stretch>
        </p:blipFill>
        <p:spPr>
          <a:xfrm>
            <a:off x="912812" y="1647825"/>
            <a:ext cx="3343275" cy="3400425"/>
          </a:xfrm>
          <a:prstGeom prst="rect">
            <a:avLst/>
          </a:prstGeom>
        </p:spPr>
      </p:pic>
      <p:sp>
        <p:nvSpPr>
          <p:cNvPr id="7" name="TextBox 6"/>
          <p:cNvSpPr txBox="1"/>
          <p:nvPr/>
        </p:nvSpPr>
        <p:spPr>
          <a:xfrm>
            <a:off x="989012" y="2835676"/>
            <a:ext cx="1219200" cy="369332"/>
          </a:xfrm>
          <a:prstGeom prst="rect">
            <a:avLst/>
          </a:prstGeom>
          <a:noFill/>
        </p:spPr>
        <p:txBody>
          <a:bodyPr wrap="square" rtlCol="0">
            <a:spAutoFit/>
          </a:bodyPr>
          <a:lstStyle/>
          <a:p>
            <a:r>
              <a:rPr lang="en-IE" dirty="0" smtClean="0"/>
              <a:t>Address</a:t>
            </a:r>
            <a:endParaRPr lang="en-IE" dirty="0"/>
          </a:p>
        </p:txBody>
      </p:sp>
      <p:sp>
        <p:nvSpPr>
          <p:cNvPr id="8" name="TextBox 7"/>
          <p:cNvSpPr txBox="1"/>
          <p:nvPr/>
        </p:nvSpPr>
        <p:spPr>
          <a:xfrm>
            <a:off x="3111499" y="2835676"/>
            <a:ext cx="1219200" cy="369332"/>
          </a:xfrm>
          <a:prstGeom prst="rect">
            <a:avLst/>
          </a:prstGeom>
          <a:noFill/>
        </p:spPr>
        <p:txBody>
          <a:bodyPr wrap="square" rtlCol="0">
            <a:spAutoFit/>
          </a:bodyPr>
          <a:lstStyle/>
          <a:p>
            <a:r>
              <a:rPr lang="en-IE" dirty="0" smtClean="0"/>
              <a:t>Address</a:t>
            </a:r>
            <a:endParaRPr lang="en-IE" dirty="0"/>
          </a:p>
        </p:txBody>
      </p:sp>
      <p:sp>
        <p:nvSpPr>
          <p:cNvPr id="3" name="Content Placeholder 2"/>
          <p:cNvSpPr>
            <a:spLocks noGrp="1"/>
          </p:cNvSpPr>
          <p:nvPr>
            <p:ph idx="1"/>
          </p:nvPr>
        </p:nvSpPr>
        <p:spPr>
          <a:xfrm>
            <a:off x="1527658" y="4910136"/>
            <a:ext cx="1827371" cy="792164"/>
          </a:xfrm>
        </p:spPr>
        <p:txBody>
          <a:bodyPr>
            <a:normAutofit fontScale="85000" lnSpcReduction="20000"/>
          </a:bodyPr>
          <a:lstStyle/>
          <a:p>
            <a:pPr marL="0" indent="0">
              <a:buNone/>
            </a:pPr>
            <a:r>
              <a:rPr lang="en-IE" dirty="0" smtClean="0"/>
              <a:t>Program Counter</a:t>
            </a:r>
            <a:endParaRPr lang="en-IE" dirty="0"/>
          </a:p>
        </p:txBody>
      </p:sp>
      <p:sp>
        <p:nvSpPr>
          <p:cNvPr id="9" name="Content Placeholder 2"/>
          <p:cNvSpPr txBox="1">
            <a:spLocks/>
          </p:cNvSpPr>
          <p:nvPr/>
        </p:nvSpPr>
        <p:spPr>
          <a:xfrm>
            <a:off x="4330698" y="1893493"/>
            <a:ext cx="7631113" cy="4462857"/>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PC is a state element that holds the address of the current </a:t>
            </a:r>
            <a:r>
              <a:rPr lang="en-US" dirty="0" smtClean="0"/>
              <a:t>instruction</a:t>
            </a:r>
          </a:p>
          <a:p>
            <a:r>
              <a:rPr lang="en-US" dirty="0" smtClean="0"/>
              <a:t>A </a:t>
            </a:r>
            <a:r>
              <a:rPr lang="en-US" dirty="0"/>
              <a:t>32-bit register which holds the instruction address and is updated at the end of every clock </a:t>
            </a:r>
            <a:r>
              <a:rPr lang="en-US" dirty="0" smtClean="0"/>
              <a:t>cycle</a:t>
            </a:r>
          </a:p>
          <a:p>
            <a:r>
              <a:rPr lang="en-US" dirty="0" smtClean="0"/>
              <a:t>Normally </a:t>
            </a:r>
            <a:r>
              <a:rPr lang="en-US" dirty="0"/>
              <a:t>PC increments sequentially except for branch instructions </a:t>
            </a:r>
            <a:endParaRPr lang="en-US" dirty="0" smtClean="0"/>
          </a:p>
          <a:p>
            <a:r>
              <a:rPr lang="en-US" dirty="0" smtClean="0"/>
              <a:t>The </a:t>
            </a:r>
            <a:r>
              <a:rPr lang="en-US" dirty="0"/>
              <a:t>arrows on either side indicate that the PC state element is both readable and writeable</a:t>
            </a:r>
            <a:endParaRPr lang="en-IE" dirty="0"/>
          </a:p>
        </p:txBody>
      </p:sp>
    </p:spTree>
    <p:extLst>
      <p:ext uri="{BB962C8B-B14F-4D97-AF65-F5344CB8AC3E}">
        <p14:creationId xmlns:p14="http://schemas.microsoft.com/office/powerpoint/2010/main" val="2968915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03212" y="1893493"/>
            <a:ext cx="4186056" cy="3016642"/>
          </a:xfrm>
          <a:prstGeom prst="rect">
            <a:avLst/>
          </a:prstGeom>
        </p:spPr>
      </p:pic>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18</a:t>
            </a:fld>
            <a:endParaRPr lang="en-US"/>
          </a:p>
        </p:txBody>
      </p:sp>
      <p:sp>
        <p:nvSpPr>
          <p:cNvPr id="3" name="Content Placeholder 2"/>
          <p:cNvSpPr>
            <a:spLocks noGrp="1"/>
          </p:cNvSpPr>
          <p:nvPr>
            <p:ph idx="1"/>
          </p:nvPr>
        </p:nvSpPr>
        <p:spPr>
          <a:xfrm>
            <a:off x="1141412" y="4910136"/>
            <a:ext cx="2213617" cy="957264"/>
          </a:xfrm>
        </p:spPr>
        <p:txBody>
          <a:bodyPr>
            <a:normAutofit fontScale="92500" lnSpcReduction="10000"/>
          </a:bodyPr>
          <a:lstStyle/>
          <a:p>
            <a:pPr marL="0" indent="0">
              <a:buNone/>
            </a:pPr>
            <a:r>
              <a:rPr lang="en-IE" dirty="0" smtClean="0"/>
              <a:t>Instruction Memory</a:t>
            </a:r>
            <a:endParaRPr lang="en-IE" dirty="0"/>
          </a:p>
        </p:txBody>
      </p:sp>
      <p:sp>
        <p:nvSpPr>
          <p:cNvPr id="9" name="Content Placeholder 2"/>
          <p:cNvSpPr txBox="1">
            <a:spLocks/>
          </p:cNvSpPr>
          <p:nvPr/>
        </p:nvSpPr>
        <p:spPr>
          <a:xfrm>
            <a:off x="4489268" y="1893493"/>
            <a:ext cx="7472543" cy="446285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Instruction memory is a state element that provides read-access to the instructions of a program and, given an address as input, supplies the corresponding instruction at that address</a:t>
            </a:r>
            <a:endParaRPr lang="en-IE" dirty="0"/>
          </a:p>
        </p:txBody>
      </p:sp>
    </p:spTree>
    <p:extLst>
      <p:ext uri="{BB962C8B-B14F-4D97-AF65-F5344CB8AC3E}">
        <p14:creationId xmlns:p14="http://schemas.microsoft.com/office/powerpoint/2010/main" val="5688067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19</a:t>
            </a:fld>
            <a:endParaRPr lang="en-US"/>
          </a:p>
        </p:txBody>
      </p:sp>
      <p:sp>
        <p:nvSpPr>
          <p:cNvPr id="3" name="Content Placeholder 2"/>
          <p:cNvSpPr>
            <a:spLocks noGrp="1"/>
          </p:cNvSpPr>
          <p:nvPr>
            <p:ph idx="1"/>
          </p:nvPr>
        </p:nvSpPr>
        <p:spPr>
          <a:xfrm>
            <a:off x="1141412" y="4910136"/>
            <a:ext cx="2213617" cy="957264"/>
          </a:xfrm>
        </p:spPr>
        <p:txBody>
          <a:bodyPr>
            <a:normAutofit/>
          </a:bodyPr>
          <a:lstStyle/>
          <a:p>
            <a:pPr marL="0" indent="0">
              <a:buNone/>
            </a:pPr>
            <a:r>
              <a:rPr lang="en-IE" dirty="0" smtClean="0"/>
              <a:t>Adder</a:t>
            </a:r>
            <a:endParaRPr lang="en-IE" dirty="0"/>
          </a:p>
        </p:txBody>
      </p:sp>
      <p:sp>
        <p:nvSpPr>
          <p:cNvPr id="9" name="Content Placeholder 2"/>
          <p:cNvSpPr txBox="1">
            <a:spLocks/>
          </p:cNvSpPr>
          <p:nvPr/>
        </p:nvSpPr>
        <p:spPr>
          <a:xfrm>
            <a:off x="4489268" y="1893493"/>
            <a:ext cx="7472543" cy="446285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adder is responsible for incrementing the PC to hold the address of the next </a:t>
            </a:r>
            <a:r>
              <a:rPr lang="en-US" dirty="0" smtClean="0"/>
              <a:t>instruction</a:t>
            </a:r>
          </a:p>
          <a:p>
            <a:r>
              <a:rPr lang="en-US" dirty="0" smtClean="0"/>
              <a:t>It </a:t>
            </a:r>
            <a:r>
              <a:rPr lang="en-US" dirty="0"/>
              <a:t>takes two input values, adds them together and outputs the result.</a:t>
            </a:r>
            <a:endParaRPr lang="en-IE" dirty="0"/>
          </a:p>
        </p:txBody>
      </p:sp>
      <p:pic>
        <p:nvPicPr>
          <p:cNvPr id="6" name="Picture 5"/>
          <p:cNvPicPr>
            <a:picLocks noChangeAspect="1"/>
          </p:cNvPicPr>
          <p:nvPr/>
        </p:nvPicPr>
        <p:blipFill>
          <a:blip r:embed="rId2"/>
          <a:stretch>
            <a:fillRect/>
          </a:stretch>
        </p:blipFill>
        <p:spPr>
          <a:xfrm>
            <a:off x="59998" y="1676400"/>
            <a:ext cx="4457700" cy="3362325"/>
          </a:xfrm>
          <a:prstGeom prst="rect">
            <a:avLst/>
          </a:prstGeom>
        </p:spPr>
      </p:pic>
    </p:spTree>
    <p:extLst>
      <p:ext uri="{BB962C8B-B14F-4D97-AF65-F5344CB8AC3E}">
        <p14:creationId xmlns:p14="http://schemas.microsoft.com/office/powerpoint/2010/main" val="21915143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You have learnt MIPS architecture</a:t>
            </a:r>
          </a:p>
          <a:p>
            <a:pPr lvl="1"/>
            <a:r>
              <a:rPr lang="en-US" dirty="0" smtClean="0"/>
              <a:t>Instruction set </a:t>
            </a:r>
          </a:p>
          <a:p>
            <a:pPr lvl="1"/>
            <a:r>
              <a:rPr lang="en-US" dirty="0" smtClean="0"/>
              <a:t>Addressing Modes</a:t>
            </a:r>
          </a:p>
          <a:p>
            <a:pPr lvl="1"/>
            <a:r>
              <a:rPr lang="en-US" dirty="0" smtClean="0"/>
              <a:t>Conversion of instructions to different formats</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a:t>
            </a:fld>
            <a:endParaRPr lang="en-US"/>
          </a:p>
        </p:txBody>
      </p:sp>
    </p:spTree>
    <p:extLst>
      <p:ext uri="{BB962C8B-B14F-4D97-AF65-F5344CB8AC3E}">
        <p14:creationId xmlns:p14="http://schemas.microsoft.com/office/powerpoint/2010/main" val="44626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lstStyle/>
          <a:p>
            <a:r>
              <a:rPr lang="en-US" altLang="en-US"/>
              <a:t>Single-cycle Implementation of MIPS</a:t>
            </a:r>
          </a:p>
        </p:txBody>
      </p:sp>
      <p:sp>
        <p:nvSpPr>
          <p:cNvPr id="584707" name="Rectangle 3"/>
          <p:cNvSpPr>
            <a:spLocks noGrp="1" noChangeArrowheads="1"/>
          </p:cNvSpPr>
          <p:nvPr>
            <p:ph type="body" idx="1"/>
          </p:nvPr>
        </p:nvSpPr>
        <p:spPr>
          <a:xfrm>
            <a:off x="455612" y="1828800"/>
            <a:ext cx="11353800" cy="4535488"/>
          </a:xfrm>
        </p:spPr>
        <p:txBody>
          <a:bodyPr>
            <a:noAutofit/>
          </a:bodyPr>
          <a:lstStyle/>
          <a:p>
            <a:pPr>
              <a:lnSpc>
                <a:spcPct val="90000"/>
              </a:lnSpc>
            </a:pPr>
            <a:r>
              <a:rPr lang="en-US" altLang="en-US" sz="2400" dirty="0" smtClean="0"/>
              <a:t>We first implement MIPS using a </a:t>
            </a:r>
            <a:r>
              <a:rPr lang="en-US" altLang="en-US" sz="2400" i="1" dirty="0"/>
              <a:t>single </a:t>
            </a:r>
            <a:r>
              <a:rPr lang="en-US" altLang="en-US" sz="2400" dirty="0"/>
              <a:t>long clock cycle for every instruction</a:t>
            </a:r>
          </a:p>
          <a:p>
            <a:pPr>
              <a:lnSpc>
                <a:spcPct val="90000"/>
              </a:lnSpc>
            </a:pPr>
            <a:r>
              <a:rPr lang="en-US" altLang="en-US" sz="2400" dirty="0"/>
              <a:t>Every instruction begins on one up (or, down) clock edge and ends on the next up (or, down) clock edge</a:t>
            </a:r>
          </a:p>
          <a:p>
            <a:pPr>
              <a:lnSpc>
                <a:spcPct val="90000"/>
              </a:lnSpc>
            </a:pPr>
            <a:r>
              <a:rPr lang="en-US" altLang="en-US" sz="2400" dirty="0"/>
              <a:t>This approach is </a:t>
            </a:r>
            <a:r>
              <a:rPr lang="en-US" altLang="en-US" sz="2400" i="1" dirty="0"/>
              <a:t>not practical</a:t>
            </a:r>
            <a:r>
              <a:rPr lang="en-US" altLang="en-US" sz="2400" dirty="0"/>
              <a:t> as it is much slower than a </a:t>
            </a:r>
            <a:r>
              <a:rPr lang="en-US" altLang="en-US" sz="2400" i="1" dirty="0"/>
              <a:t>multicycle</a:t>
            </a:r>
            <a:r>
              <a:rPr lang="en-US" altLang="en-US" sz="2400" dirty="0"/>
              <a:t> implementation where different instruction classes can take different numbers of cycles</a:t>
            </a:r>
          </a:p>
          <a:p>
            <a:pPr lvl="1">
              <a:lnSpc>
                <a:spcPct val="90000"/>
              </a:lnSpc>
            </a:pPr>
            <a:r>
              <a:rPr lang="en-US" altLang="en-US" sz="2000" dirty="0"/>
              <a:t>in a single-cycle implementation every instruction must take the same amount of time as the slowest instruction</a:t>
            </a:r>
          </a:p>
          <a:p>
            <a:pPr lvl="1">
              <a:lnSpc>
                <a:spcPct val="90000"/>
              </a:lnSpc>
            </a:pPr>
            <a:r>
              <a:rPr lang="en-US" altLang="en-US" sz="2000" dirty="0"/>
              <a:t>in a multicycle implementation this problem is avoided by allowing quicker instructions to use fewer cycles</a:t>
            </a:r>
          </a:p>
          <a:p>
            <a:pPr>
              <a:lnSpc>
                <a:spcPct val="90000"/>
              </a:lnSpc>
            </a:pPr>
            <a:r>
              <a:rPr lang="en-US" altLang="en-US" sz="2400" dirty="0"/>
              <a:t>Even though the single-cycle approach is not practical it is simple and useful to understand </a:t>
            </a:r>
            <a:r>
              <a:rPr lang="en-US" altLang="en-US" sz="2400" dirty="0" smtClean="0"/>
              <a:t>first</a:t>
            </a:r>
            <a:endParaRPr lang="en-US" altLang="en-US" sz="2400" dirty="0"/>
          </a:p>
          <a:p>
            <a:pPr>
              <a:lnSpc>
                <a:spcPct val="90000"/>
              </a:lnSpc>
            </a:pPr>
            <a:r>
              <a:rPr lang="en-US" altLang="en-US" sz="2400" i="1" dirty="0"/>
              <a:t>Note </a:t>
            </a:r>
            <a:r>
              <a:rPr lang="en-US" altLang="en-US" sz="2400" dirty="0"/>
              <a:t>: we shall implement </a:t>
            </a:r>
            <a:r>
              <a:rPr lang="en-US" altLang="en-US" sz="2400" dirty="0">
                <a:latin typeface="Courier New" panose="02070309020205020404" pitchFamily="49" charset="0"/>
              </a:rPr>
              <a:t>jump </a:t>
            </a:r>
            <a:r>
              <a:rPr lang="en-US" altLang="en-US" sz="2400" dirty="0"/>
              <a:t>at the very end</a:t>
            </a:r>
            <a:endParaRPr lang="en-US" altLang="en-US" sz="2400" dirty="0">
              <a:latin typeface="Courier New" panose="02070309020205020404" pitchFamily="49" charset="0"/>
            </a:endParaRPr>
          </a:p>
        </p:txBody>
      </p:sp>
    </p:spTree>
    <p:extLst>
      <p:ext uri="{BB962C8B-B14F-4D97-AF65-F5344CB8AC3E}">
        <p14:creationId xmlns:p14="http://schemas.microsoft.com/office/powerpoint/2010/main" val="524211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a:t>Datapath: Instruction Store/Fetch &amp; PC Increment</a:t>
            </a:r>
          </a:p>
        </p:txBody>
      </p:sp>
      <p:sp>
        <p:nvSpPr>
          <p:cNvPr id="439299"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a:buFont typeface="Wingdings" panose="05000000000000000000" pitchFamily="2" charset="2"/>
              <a:buNone/>
            </a:pPr>
            <a:r>
              <a:rPr lang="en-US" altLang="en-US" sz="2000"/>
              <a:t> </a:t>
            </a:r>
          </a:p>
        </p:txBody>
      </p:sp>
      <p:pic>
        <p:nvPicPr>
          <p:cNvPr id="439301"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212" y="2286000"/>
            <a:ext cx="5791200" cy="2438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39304" name="Picture 8" descr="F05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612" y="1579653"/>
            <a:ext cx="4646772" cy="39829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39305" name="Text Box 9"/>
          <p:cNvSpPr txBox="1">
            <a:spLocks noChangeArrowheads="1"/>
          </p:cNvSpPr>
          <p:nvPr/>
        </p:nvSpPr>
        <p:spPr bwMode="auto">
          <a:xfrm>
            <a:off x="227012" y="5714207"/>
            <a:ext cx="5867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Three elements used to store </a:t>
            </a:r>
            <a:r>
              <a:rPr lang="en-US" altLang="en-US" sz="1600" b="1" dirty="0" smtClean="0">
                <a:latin typeface="Tahoma" panose="020B0604030504040204" pitchFamily="34" charset="0"/>
              </a:rPr>
              <a:t>and </a:t>
            </a:r>
            <a:r>
              <a:rPr lang="en-US" altLang="en-US" sz="1600" b="1" dirty="0">
                <a:latin typeface="Tahoma" panose="020B0604030504040204" pitchFamily="34" charset="0"/>
              </a:rPr>
              <a:t>fetch instructions </a:t>
            </a:r>
            <a:r>
              <a:rPr lang="en-US" altLang="en-US" sz="1600" b="1" dirty="0" smtClean="0">
                <a:latin typeface="Tahoma" panose="020B0604030504040204" pitchFamily="34" charset="0"/>
              </a:rPr>
              <a:t>and increment </a:t>
            </a:r>
            <a:r>
              <a:rPr lang="en-US" altLang="en-US" sz="1600" b="1" dirty="0">
                <a:latin typeface="Tahoma" panose="020B0604030504040204" pitchFamily="34" charset="0"/>
              </a:rPr>
              <a:t>the PC</a:t>
            </a:r>
          </a:p>
        </p:txBody>
      </p:sp>
      <p:sp>
        <p:nvSpPr>
          <p:cNvPr id="439306" name="Text Box 10"/>
          <p:cNvSpPr txBox="1">
            <a:spLocks noChangeArrowheads="1"/>
          </p:cNvSpPr>
          <p:nvPr/>
        </p:nvSpPr>
        <p:spPr bwMode="auto">
          <a:xfrm>
            <a:off x="7618412" y="5791200"/>
            <a:ext cx="1131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Tahoma" panose="020B0604030504040204" pitchFamily="34" charset="0"/>
              </a:rPr>
              <a:t>Datapath</a:t>
            </a:r>
          </a:p>
        </p:txBody>
      </p:sp>
      <p:sp>
        <p:nvSpPr>
          <p:cNvPr id="439307" name="AutoShape 11"/>
          <p:cNvSpPr>
            <a:spLocks noChangeArrowheads="1"/>
          </p:cNvSpPr>
          <p:nvPr/>
        </p:nvSpPr>
        <p:spPr bwMode="auto">
          <a:xfrm>
            <a:off x="6323012" y="3552826"/>
            <a:ext cx="304800" cy="485775"/>
          </a:xfrm>
          <a:prstGeom prst="rightArrow">
            <a:avLst>
              <a:gd name="adj1" fmla="val 50000"/>
              <a:gd name="adj2" fmla="val 25000"/>
            </a:avLst>
          </a:prstGeom>
          <a:solidFill>
            <a:schemeClr val="accent2"/>
          </a:solidFill>
          <a:ln w="9525">
            <a:solidFill>
              <a:schemeClr val="hlink"/>
            </a:solidFill>
            <a:miter lim="800000"/>
            <a:headEnd/>
            <a:tailEnd/>
          </a:ln>
          <a:effectLst/>
        </p:spPr>
        <p:txBody>
          <a:bodyPr wrap="none" anchor="ctr"/>
          <a:lstStyle/>
          <a:p>
            <a:endParaRPr lang="en-IE"/>
          </a:p>
        </p:txBody>
      </p:sp>
    </p:spTree>
    <p:extLst>
      <p:ext uri="{BB962C8B-B14F-4D97-AF65-F5344CB8AC3E}">
        <p14:creationId xmlns:p14="http://schemas.microsoft.com/office/powerpoint/2010/main" val="96647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Datapath</a:t>
            </a:r>
            <a:endParaRPr lang="en-IE" dirty="0"/>
          </a:p>
        </p:txBody>
      </p:sp>
      <p:sp>
        <p:nvSpPr>
          <p:cNvPr id="3" name="Content Placeholder 2"/>
          <p:cNvSpPr>
            <a:spLocks noGrp="1"/>
          </p:cNvSpPr>
          <p:nvPr>
            <p:ph idx="1"/>
          </p:nvPr>
        </p:nvSpPr>
        <p:spPr>
          <a:xfrm>
            <a:off x="227013" y="1600201"/>
            <a:ext cx="4673812" cy="3428999"/>
          </a:xfrm>
        </p:spPr>
        <p:txBody>
          <a:bodyPr>
            <a:normAutofit fontScale="92500" lnSpcReduction="10000"/>
          </a:bodyPr>
          <a:lstStyle/>
          <a:p>
            <a:r>
              <a:rPr lang="en-US" dirty="0" smtClean="0"/>
              <a:t>Fetch </a:t>
            </a:r>
            <a:r>
              <a:rPr lang="en-US" dirty="0"/>
              <a:t>the instruction at the address in </a:t>
            </a:r>
            <a:r>
              <a:rPr lang="en-US" dirty="0" smtClean="0"/>
              <a:t>PC</a:t>
            </a:r>
          </a:p>
          <a:p>
            <a:r>
              <a:rPr lang="en-US" dirty="0" smtClean="0"/>
              <a:t>Decode </a:t>
            </a:r>
            <a:r>
              <a:rPr lang="en-US" dirty="0"/>
              <a:t>the </a:t>
            </a:r>
            <a:r>
              <a:rPr lang="en-US" dirty="0" smtClean="0"/>
              <a:t>instruction</a:t>
            </a:r>
            <a:endParaRPr lang="en-US" dirty="0"/>
          </a:p>
          <a:p>
            <a:r>
              <a:rPr lang="en-US" dirty="0" smtClean="0"/>
              <a:t>Execute </a:t>
            </a:r>
            <a:r>
              <a:rPr lang="en-US" dirty="0"/>
              <a:t>the </a:t>
            </a:r>
            <a:r>
              <a:rPr lang="en-US" dirty="0" smtClean="0"/>
              <a:t>instruction</a:t>
            </a:r>
          </a:p>
          <a:p>
            <a:r>
              <a:rPr lang="en-US" dirty="0" smtClean="0"/>
              <a:t>Update </a:t>
            </a:r>
            <a:r>
              <a:rPr lang="en-US" dirty="0"/>
              <a:t>the PC to hold the address of the next </a:t>
            </a:r>
            <a:r>
              <a:rPr lang="en-US" dirty="0" smtClean="0"/>
              <a:t>instruction</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22</a:t>
            </a:fld>
            <a:endParaRPr lang="en-US"/>
          </a:p>
        </p:txBody>
      </p:sp>
      <p:sp>
        <p:nvSpPr>
          <p:cNvPr id="7" name="Content Placeholder 2"/>
          <p:cNvSpPr txBox="1">
            <a:spLocks/>
          </p:cNvSpPr>
          <p:nvPr/>
        </p:nvSpPr>
        <p:spPr>
          <a:xfrm>
            <a:off x="2170034" y="5530561"/>
            <a:ext cx="4419600" cy="11909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Note: we perform PC+4 because MIPS instructions are word-aligned</a:t>
            </a:r>
            <a:endParaRPr lang="en-IE" sz="2000" dirty="0"/>
          </a:p>
        </p:txBody>
      </p:sp>
      <p:pic>
        <p:nvPicPr>
          <p:cNvPr id="16386" name="Picture 2" descr="https://www.cise.ufl.edu/~mssz/CompOrg/Figure4.5-MIPSdatapath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412" y="1839623"/>
            <a:ext cx="7162800" cy="3911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1041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050"/>
          <p:cNvSpPr>
            <a:spLocks noChangeArrowheads="1"/>
          </p:cNvSpPr>
          <p:nvPr/>
        </p:nvSpPr>
        <p:spPr bwMode="auto">
          <a:xfrm>
            <a:off x="3236912" y="4895850"/>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3" name="Rectangle 2051"/>
          <p:cNvSpPr>
            <a:spLocks noChangeArrowheads="1"/>
          </p:cNvSpPr>
          <p:nvPr/>
        </p:nvSpPr>
        <p:spPr bwMode="auto">
          <a:xfrm>
            <a:off x="3236912" y="2413000"/>
            <a:ext cx="152400" cy="2590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4" name="Rectangle 2052"/>
          <p:cNvSpPr>
            <a:spLocks noChangeArrowheads="1"/>
          </p:cNvSpPr>
          <p:nvPr/>
        </p:nvSpPr>
        <p:spPr bwMode="auto">
          <a:xfrm>
            <a:off x="6742112" y="2413001"/>
            <a:ext cx="152400" cy="1185863"/>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5" name="Rectangle 2053"/>
          <p:cNvSpPr>
            <a:spLocks noChangeArrowheads="1"/>
          </p:cNvSpPr>
          <p:nvPr/>
        </p:nvSpPr>
        <p:spPr bwMode="auto">
          <a:xfrm>
            <a:off x="3313112" y="2413000"/>
            <a:ext cx="35814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6" name="Rectangle 2054"/>
          <p:cNvSpPr>
            <a:spLocks noChangeArrowheads="1"/>
          </p:cNvSpPr>
          <p:nvPr/>
        </p:nvSpPr>
        <p:spPr bwMode="auto">
          <a:xfrm>
            <a:off x="6361112" y="3457575"/>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7" name="Rectangle 2055"/>
          <p:cNvSpPr>
            <a:spLocks noChangeArrowheads="1"/>
          </p:cNvSpPr>
          <p:nvPr/>
        </p:nvSpPr>
        <p:spPr bwMode="auto">
          <a:xfrm>
            <a:off x="4456112" y="2946400"/>
            <a:ext cx="1219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8" name="Rectangle 2056"/>
          <p:cNvSpPr>
            <a:spLocks noChangeArrowheads="1"/>
          </p:cNvSpPr>
          <p:nvPr/>
        </p:nvSpPr>
        <p:spPr bwMode="auto">
          <a:xfrm>
            <a:off x="4422775" y="2946401"/>
            <a:ext cx="152400" cy="2100263"/>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3929" name="Group 2057"/>
          <p:cNvGrpSpPr>
            <a:grpSpLocks/>
          </p:cNvGrpSpPr>
          <p:nvPr/>
        </p:nvGrpSpPr>
        <p:grpSpPr bwMode="auto">
          <a:xfrm>
            <a:off x="4075112" y="4894264"/>
            <a:ext cx="3657600" cy="600075"/>
            <a:chOff x="1728" y="2907"/>
            <a:chExt cx="2304" cy="378"/>
          </a:xfrm>
        </p:grpSpPr>
        <p:sp>
          <p:nvSpPr>
            <p:cNvPr id="31757" name="Rectangle 2058"/>
            <p:cNvSpPr>
              <a:spLocks noChangeArrowheads="1"/>
            </p:cNvSpPr>
            <p:nvPr/>
          </p:nvSpPr>
          <p:spPr bwMode="auto">
            <a:xfrm>
              <a:off x="3696" y="318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1758" name="Rectangle 2059"/>
            <p:cNvSpPr>
              <a:spLocks noChangeArrowheads="1"/>
            </p:cNvSpPr>
            <p:nvPr/>
          </p:nvSpPr>
          <p:spPr bwMode="auto">
            <a:xfrm>
              <a:off x="1728" y="2907"/>
              <a:ext cx="67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31754" name="Rectangle 2060"/>
          <p:cNvSpPr>
            <a:spLocks noGrp="1" noChangeArrowheads="1"/>
          </p:cNvSpPr>
          <p:nvPr>
            <p:ph type="title"/>
          </p:nvPr>
        </p:nvSpPr>
        <p:spPr/>
        <p:txBody>
          <a:bodyPr/>
          <a:lstStyle/>
          <a:p>
            <a:pPr eaLnBrk="1" hangingPunct="1"/>
            <a:r>
              <a:rPr lang="en-US" altLang="en-US" smtClean="0"/>
              <a:t>Animating the Datapath</a:t>
            </a:r>
          </a:p>
        </p:txBody>
      </p:sp>
      <p:sp>
        <p:nvSpPr>
          <p:cNvPr id="31755" name="Rectangle 2061"/>
          <p:cNvSpPr>
            <a:spLocks noChangeArrowheads="1"/>
          </p:cNvSpPr>
          <p:nvPr/>
        </p:nvSpPr>
        <p:spPr bwMode="auto">
          <a:xfrm>
            <a:off x="7351712" y="2406650"/>
            <a:ext cx="2705100" cy="6413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800" b="1">
                <a:latin typeface="Helvetica" panose="020B0604020202020204" pitchFamily="34" charset="0"/>
              </a:rPr>
              <a:t>Instruction &lt;- MEM[PC]</a:t>
            </a:r>
          </a:p>
          <a:p>
            <a:r>
              <a:rPr lang="en-US" altLang="en-US" sz="1800" b="1">
                <a:latin typeface="Helvetica" panose="020B0604020202020204" pitchFamily="34" charset="0"/>
              </a:rPr>
              <a:t>PC &lt;- PC + 4</a:t>
            </a:r>
          </a:p>
        </p:txBody>
      </p:sp>
      <p:pic>
        <p:nvPicPr>
          <p:cNvPr id="31756" name="Picture 20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812" y="2489200"/>
            <a:ext cx="5981700" cy="3759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142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93929"/>
                                        </p:tgtEl>
                                        <p:attrNameLst>
                                          <p:attrName>style.visibility</p:attrName>
                                        </p:attrNameLst>
                                      </p:cBhvr>
                                      <p:to>
                                        <p:strVal val="visible"/>
                                      </p:to>
                                    </p:set>
                                    <p:animEffect transition="in" filter="wipe(left)">
                                      <p:cBhvr>
                                        <p:cTn id="7" dur="500"/>
                                        <p:tgtEl>
                                          <p:spTgt spid="5939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93928"/>
                                        </p:tgtEl>
                                        <p:attrNameLst>
                                          <p:attrName>style.visibility</p:attrName>
                                        </p:attrNameLst>
                                      </p:cBhvr>
                                      <p:to>
                                        <p:strVal val="visible"/>
                                      </p:to>
                                    </p:set>
                                    <p:animEffect transition="in" filter="wipe(down)">
                                      <p:cBhvr>
                                        <p:cTn id="12" dur="500"/>
                                        <p:tgtEl>
                                          <p:spTgt spid="5939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93927"/>
                                        </p:tgtEl>
                                        <p:attrNameLst>
                                          <p:attrName>style.visibility</p:attrName>
                                        </p:attrNameLst>
                                      </p:cBhvr>
                                      <p:to>
                                        <p:strVal val="visible"/>
                                      </p:to>
                                    </p:set>
                                    <p:animEffect transition="in" filter="wipe(left)">
                                      <p:cBhvr>
                                        <p:cTn id="17" dur="500"/>
                                        <p:tgtEl>
                                          <p:spTgt spid="5939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3926"/>
                                        </p:tgtEl>
                                        <p:attrNameLst>
                                          <p:attrName>style.visibility</p:attrName>
                                        </p:attrNameLst>
                                      </p:cBhvr>
                                      <p:to>
                                        <p:strVal val="visible"/>
                                      </p:to>
                                    </p:set>
                                    <p:animEffect transition="in" filter="wipe(left)">
                                      <p:cBhvr>
                                        <p:cTn id="22" dur="500"/>
                                        <p:tgtEl>
                                          <p:spTgt spid="5939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593924"/>
                                        </p:tgtEl>
                                        <p:attrNameLst>
                                          <p:attrName>style.visibility</p:attrName>
                                        </p:attrNameLst>
                                      </p:cBhvr>
                                      <p:to>
                                        <p:strVal val="visible"/>
                                      </p:to>
                                    </p:set>
                                    <p:animEffect transition="in" filter="wipe(down)">
                                      <p:cBhvr>
                                        <p:cTn id="27" dur="500"/>
                                        <p:tgtEl>
                                          <p:spTgt spid="5939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593925"/>
                                        </p:tgtEl>
                                        <p:attrNameLst>
                                          <p:attrName>style.visibility</p:attrName>
                                        </p:attrNameLst>
                                      </p:cBhvr>
                                      <p:to>
                                        <p:strVal val="visible"/>
                                      </p:to>
                                    </p:set>
                                    <p:animEffect transition="in" filter="wipe(right)">
                                      <p:cBhvr>
                                        <p:cTn id="32" dur="500"/>
                                        <p:tgtEl>
                                          <p:spTgt spid="5939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593923"/>
                                        </p:tgtEl>
                                        <p:attrNameLst>
                                          <p:attrName>style.visibility</p:attrName>
                                        </p:attrNameLst>
                                      </p:cBhvr>
                                      <p:to>
                                        <p:strVal val="visible"/>
                                      </p:to>
                                    </p:set>
                                    <p:animEffect transition="in" filter="wipe(up)">
                                      <p:cBhvr>
                                        <p:cTn id="37" dur="500"/>
                                        <p:tgtEl>
                                          <p:spTgt spid="5939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93922"/>
                                        </p:tgtEl>
                                        <p:attrNameLst>
                                          <p:attrName>style.visibility</p:attrName>
                                        </p:attrNameLst>
                                      </p:cBhvr>
                                      <p:to>
                                        <p:strVal val="visible"/>
                                      </p:to>
                                    </p:set>
                                    <p:animEffect transition="in" filter="wipe(left)">
                                      <p:cBhvr>
                                        <p:cTn id="42" dur="500"/>
                                        <p:tgtEl>
                                          <p:spTgt spid="593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normAutofit/>
          </a:bodyPr>
          <a:lstStyle/>
          <a:p>
            <a:r>
              <a:rPr lang="en-US" altLang="en-US" dirty="0" smtClean="0"/>
              <a:t>RECAP: R-Type instructions</a:t>
            </a:r>
            <a:endParaRPr lang="en-US" altLang="en-US" dirty="0"/>
          </a:p>
        </p:txBody>
      </p:sp>
      <p:sp>
        <p:nvSpPr>
          <p:cNvPr id="353283" name="Rectangle 3"/>
          <p:cNvSpPr>
            <a:spLocks noGrp="1" noChangeArrowheads="1"/>
          </p:cNvSpPr>
          <p:nvPr>
            <p:ph type="body" idx="1"/>
          </p:nvPr>
        </p:nvSpPr>
        <p:spPr>
          <a:xfrm>
            <a:off x="1320456" y="2873375"/>
            <a:ext cx="9547913" cy="3086100"/>
          </a:xfrm>
        </p:spPr>
        <p:txBody>
          <a:bodyPr>
            <a:normAutofit fontScale="85000" lnSpcReduction="20000"/>
          </a:bodyPr>
          <a:lstStyle/>
          <a:p>
            <a:r>
              <a:rPr lang="en-US" altLang="en-US" dirty="0"/>
              <a:t>Used for arithmetic, logical, shift instructions</a:t>
            </a:r>
          </a:p>
          <a:p>
            <a:pPr lvl="1"/>
            <a:r>
              <a:rPr lang="en-US" altLang="en-US" dirty="0">
                <a:solidFill>
                  <a:srgbClr val="990000"/>
                </a:solidFill>
                <a:latin typeface="Courier" charset="0"/>
              </a:rPr>
              <a:t>op</a:t>
            </a:r>
            <a:r>
              <a:rPr lang="en-US" altLang="en-US" dirty="0"/>
              <a:t>: Basic operation of the instruction (</a:t>
            </a:r>
            <a:r>
              <a:rPr lang="en-US" altLang="en-US" i="1" dirty="0" err="1"/>
              <a:t>opcode</a:t>
            </a:r>
            <a:r>
              <a:rPr lang="en-US" altLang="en-US" dirty="0"/>
              <a:t>)</a:t>
            </a:r>
          </a:p>
          <a:p>
            <a:pPr lvl="1"/>
            <a:r>
              <a:rPr lang="en-US" altLang="en-US" dirty="0">
                <a:solidFill>
                  <a:srgbClr val="990000"/>
                </a:solidFill>
                <a:latin typeface="Courier" charset="0"/>
              </a:rPr>
              <a:t>rs</a:t>
            </a:r>
            <a:r>
              <a:rPr lang="en-US" altLang="en-US" dirty="0"/>
              <a:t>: first register source operand</a:t>
            </a:r>
          </a:p>
          <a:p>
            <a:pPr lvl="1"/>
            <a:r>
              <a:rPr lang="en-US" altLang="en-US" dirty="0" err="1">
                <a:solidFill>
                  <a:srgbClr val="990000"/>
                </a:solidFill>
                <a:latin typeface="Courier" charset="0"/>
              </a:rPr>
              <a:t>rt</a:t>
            </a:r>
            <a:r>
              <a:rPr lang="en-US" altLang="en-US" dirty="0"/>
              <a:t>: second register source operand</a:t>
            </a:r>
          </a:p>
          <a:p>
            <a:pPr lvl="1"/>
            <a:r>
              <a:rPr lang="en-US" altLang="en-US" dirty="0" err="1">
                <a:solidFill>
                  <a:srgbClr val="990000"/>
                </a:solidFill>
                <a:latin typeface="Courier" charset="0"/>
              </a:rPr>
              <a:t>rd</a:t>
            </a:r>
            <a:r>
              <a:rPr lang="en-US" altLang="en-US" dirty="0"/>
              <a:t>: register destination operand</a:t>
            </a:r>
          </a:p>
          <a:p>
            <a:pPr lvl="1"/>
            <a:r>
              <a:rPr lang="en-US" altLang="en-US" dirty="0" err="1">
                <a:solidFill>
                  <a:srgbClr val="990000"/>
                </a:solidFill>
                <a:latin typeface="Courier" charset="0"/>
              </a:rPr>
              <a:t>shamt</a:t>
            </a:r>
            <a:r>
              <a:rPr lang="en-US" altLang="en-US" dirty="0"/>
              <a:t>: shift amount </a:t>
            </a:r>
            <a:endParaRPr lang="en-US" altLang="en-US" dirty="0" smtClean="0"/>
          </a:p>
          <a:p>
            <a:pPr lvl="1"/>
            <a:r>
              <a:rPr lang="en-US" altLang="en-US" dirty="0" err="1" smtClean="0">
                <a:solidFill>
                  <a:srgbClr val="990000"/>
                </a:solidFill>
                <a:latin typeface="Courier" charset="0"/>
              </a:rPr>
              <a:t>funct</a:t>
            </a:r>
            <a:r>
              <a:rPr lang="en-US" altLang="en-US" dirty="0"/>
              <a:t>: function - specific type of operation</a:t>
            </a:r>
          </a:p>
          <a:p>
            <a:r>
              <a:rPr lang="en-US" altLang="en-US" dirty="0"/>
              <a:t>Also called “</a:t>
            </a:r>
            <a:r>
              <a:rPr lang="en-US" altLang="en-US" dirty="0">
                <a:solidFill>
                  <a:srgbClr val="990000"/>
                </a:solidFill>
              </a:rPr>
              <a:t>R-Format</a:t>
            </a:r>
            <a:r>
              <a:rPr lang="en-US" altLang="en-US" dirty="0"/>
              <a:t>” or “</a:t>
            </a:r>
            <a:r>
              <a:rPr lang="en-US" altLang="en-US" dirty="0">
                <a:solidFill>
                  <a:srgbClr val="990000"/>
                </a:solidFill>
              </a:rPr>
              <a:t>R-Type</a:t>
            </a:r>
            <a:r>
              <a:rPr lang="en-US" altLang="en-US" dirty="0"/>
              <a:t>” Instructions</a:t>
            </a:r>
          </a:p>
        </p:txBody>
      </p:sp>
      <p:grpSp>
        <p:nvGrpSpPr>
          <p:cNvPr id="353284" name="Group 4"/>
          <p:cNvGrpSpPr>
            <a:grpSpLocks/>
          </p:cNvGrpSpPr>
          <p:nvPr/>
        </p:nvGrpSpPr>
        <p:grpSpPr bwMode="auto">
          <a:xfrm>
            <a:off x="2031471" y="1676400"/>
            <a:ext cx="6500707" cy="838200"/>
            <a:chOff x="960" y="1056"/>
            <a:chExt cx="3072" cy="528"/>
          </a:xfrm>
        </p:grpSpPr>
        <p:sp>
          <p:nvSpPr>
            <p:cNvPr id="353285" name="Rectangle 5"/>
            <p:cNvSpPr>
              <a:spLocks noChangeArrowheads="1"/>
            </p:cNvSpPr>
            <p:nvPr/>
          </p:nvSpPr>
          <p:spPr bwMode="auto">
            <a:xfrm>
              <a:off x="960" y="1344"/>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b="0">
                <a:solidFill>
                  <a:srgbClr val="990000"/>
                </a:solidFill>
                <a:latin typeface="Times New Roman" pitchFamily="18" charset="0"/>
              </a:endParaRPr>
            </a:p>
          </p:txBody>
        </p:sp>
        <p:sp>
          <p:nvSpPr>
            <p:cNvPr id="353286" name="Rectangle 6"/>
            <p:cNvSpPr>
              <a:spLocks noChangeArrowheads="1"/>
            </p:cNvSpPr>
            <p:nvPr/>
          </p:nvSpPr>
          <p:spPr bwMode="auto">
            <a:xfrm>
              <a:off x="153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b="0" dirty="0">
                <a:solidFill>
                  <a:srgbClr val="990000"/>
                </a:solidFill>
                <a:latin typeface="Times New Roman" pitchFamily="18" charset="0"/>
              </a:endParaRPr>
            </a:p>
          </p:txBody>
        </p:sp>
        <p:sp>
          <p:nvSpPr>
            <p:cNvPr id="353287" name="Rectangle 7"/>
            <p:cNvSpPr>
              <a:spLocks noChangeArrowheads="1"/>
            </p:cNvSpPr>
            <p:nvPr/>
          </p:nvSpPr>
          <p:spPr bwMode="auto">
            <a:xfrm>
              <a:off x="201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b="0">
                <a:solidFill>
                  <a:srgbClr val="990000"/>
                </a:solidFill>
                <a:latin typeface="Times New Roman" pitchFamily="18" charset="0"/>
              </a:endParaRPr>
            </a:p>
          </p:txBody>
        </p:sp>
        <p:sp>
          <p:nvSpPr>
            <p:cNvPr id="353288" name="Rectangle 8"/>
            <p:cNvSpPr>
              <a:spLocks noChangeArrowheads="1"/>
            </p:cNvSpPr>
            <p:nvPr/>
          </p:nvSpPr>
          <p:spPr bwMode="auto">
            <a:xfrm>
              <a:off x="249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rd</a:t>
              </a:r>
              <a:endParaRPr lang="en-US" altLang="en-US" b="0">
                <a:solidFill>
                  <a:srgbClr val="990000"/>
                </a:solidFill>
                <a:latin typeface="Times New Roman" pitchFamily="18" charset="0"/>
              </a:endParaRPr>
            </a:p>
          </p:txBody>
        </p:sp>
        <p:sp>
          <p:nvSpPr>
            <p:cNvPr id="353289" name="Rectangle 9"/>
            <p:cNvSpPr>
              <a:spLocks noChangeArrowheads="1"/>
            </p:cNvSpPr>
            <p:nvPr/>
          </p:nvSpPr>
          <p:spPr bwMode="auto">
            <a:xfrm>
              <a:off x="3456" y="1344"/>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funct</a:t>
              </a:r>
              <a:endParaRPr lang="en-US" altLang="en-US" sz="2400" b="0">
                <a:solidFill>
                  <a:srgbClr val="990000"/>
                </a:solidFill>
                <a:latin typeface="Times New Roman" pitchFamily="18" charset="0"/>
              </a:endParaRPr>
            </a:p>
          </p:txBody>
        </p:sp>
        <p:sp>
          <p:nvSpPr>
            <p:cNvPr id="353290" name="Rectangle 10"/>
            <p:cNvSpPr>
              <a:spLocks noChangeArrowheads="1"/>
            </p:cNvSpPr>
            <p:nvPr/>
          </p:nvSpPr>
          <p:spPr bwMode="auto">
            <a:xfrm>
              <a:off x="297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shamt</a:t>
              </a:r>
              <a:endParaRPr lang="en-US" altLang="en-US" b="0">
                <a:solidFill>
                  <a:srgbClr val="990000"/>
                </a:solidFill>
                <a:latin typeface="Times New Roman" pitchFamily="18" charset="0"/>
              </a:endParaRPr>
            </a:p>
          </p:txBody>
        </p:sp>
        <p:sp>
          <p:nvSpPr>
            <p:cNvPr id="353291" name="Line 11"/>
            <p:cNvSpPr>
              <a:spLocks noChangeShapeType="1"/>
            </p:cNvSpPr>
            <p:nvPr/>
          </p:nvSpPr>
          <p:spPr bwMode="auto">
            <a:xfrm flipV="1">
              <a:off x="960"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2" name="Line 12"/>
            <p:cNvSpPr>
              <a:spLocks noChangeShapeType="1"/>
            </p:cNvSpPr>
            <p:nvPr/>
          </p:nvSpPr>
          <p:spPr bwMode="auto">
            <a:xfrm>
              <a:off x="1008" y="1248"/>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3" name="Line 13"/>
            <p:cNvSpPr>
              <a:spLocks noChangeShapeType="1"/>
            </p:cNvSpPr>
            <p:nvPr/>
          </p:nvSpPr>
          <p:spPr bwMode="auto">
            <a:xfrm flipV="1">
              <a:off x="153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4" name="Line 14"/>
            <p:cNvSpPr>
              <a:spLocks noChangeShapeType="1"/>
            </p:cNvSpPr>
            <p:nvPr/>
          </p:nvSpPr>
          <p:spPr bwMode="auto">
            <a:xfrm flipV="1">
              <a:off x="201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5" name="Line 15"/>
            <p:cNvSpPr>
              <a:spLocks noChangeShapeType="1"/>
            </p:cNvSpPr>
            <p:nvPr/>
          </p:nvSpPr>
          <p:spPr bwMode="auto">
            <a:xfrm>
              <a:off x="158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6" name="Line 16"/>
            <p:cNvSpPr>
              <a:spLocks noChangeShapeType="1"/>
            </p:cNvSpPr>
            <p:nvPr/>
          </p:nvSpPr>
          <p:spPr bwMode="auto">
            <a:xfrm flipV="1">
              <a:off x="249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7" name="Line 17"/>
            <p:cNvSpPr>
              <a:spLocks noChangeShapeType="1"/>
            </p:cNvSpPr>
            <p:nvPr/>
          </p:nvSpPr>
          <p:spPr bwMode="auto">
            <a:xfrm>
              <a:off x="206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8" name="Line 18"/>
            <p:cNvSpPr>
              <a:spLocks noChangeShapeType="1"/>
            </p:cNvSpPr>
            <p:nvPr/>
          </p:nvSpPr>
          <p:spPr bwMode="auto">
            <a:xfrm flipV="1">
              <a:off x="297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9" name="Line 19"/>
            <p:cNvSpPr>
              <a:spLocks noChangeShapeType="1"/>
            </p:cNvSpPr>
            <p:nvPr/>
          </p:nvSpPr>
          <p:spPr bwMode="auto">
            <a:xfrm>
              <a:off x="254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0" name="Line 20"/>
            <p:cNvSpPr>
              <a:spLocks noChangeShapeType="1"/>
            </p:cNvSpPr>
            <p:nvPr/>
          </p:nvSpPr>
          <p:spPr bwMode="auto">
            <a:xfrm flipV="1">
              <a:off x="345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1" name="Line 21"/>
            <p:cNvSpPr>
              <a:spLocks noChangeShapeType="1"/>
            </p:cNvSpPr>
            <p:nvPr/>
          </p:nvSpPr>
          <p:spPr bwMode="auto">
            <a:xfrm>
              <a:off x="302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2" name="Line 22"/>
            <p:cNvSpPr>
              <a:spLocks noChangeShapeType="1"/>
            </p:cNvSpPr>
            <p:nvPr/>
          </p:nvSpPr>
          <p:spPr bwMode="auto">
            <a:xfrm flipV="1">
              <a:off x="4032"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3" name="Line 23"/>
            <p:cNvSpPr>
              <a:spLocks noChangeShapeType="1"/>
            </p:cNvSpPr>
            <p:nvPr/>
          </p:nvSpPr>
          <p:spPr bwMode="auto">
            <a:xfrm>
              <a:off x="3504" y="1248"/>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4" name="Text Box 24"/>
            <p:cNvSpPr txBox="1">
              <a:spLocks noChangeArrowheads="1"/>
            </p:cNvSpPr>
            <p:nvPr/>
          </p:nvSpPr>
          <p:spPr bwMode="auto">
            <a:xfrm>
              <a:off x="1056"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53305" name="Text Box 25"/>
            <p:cNvSpPr txBox="1">
              <a:spLocks noChangeArrowheads="1"/>
            </p:cNvSpPr>
            <p:nvPr/>
          </p:nvSpPr>
          <p:spPr bwMode="auto">
            <a:xfrm>
              <a:off x="159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6" name="Text Box 26"/>
            <p:cNvSpPr txBox="1">
              <a:spLocks noChangeArrowheads="1"/>
            </p:cNvSpPr>
            <p:nvPr/>
          </p:nvSpPr>
          <p:spPr bwMode="auto">
            <a:xfrm>
              <a:off x="207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7" name="Text Box 27"/>
            <p:cNvSpPr txBox="1">
              <a:spLocks noChangeArrowheads="1"/>
            </p:cNvSpPr>
            <p:nvPr/>
          </p:nvSpPr>
          <p:spPr bwMode="auto">
            <a:xfrm>
              <a:off x="255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8" name="Text Box 28"/>
            <p:cNvSpPr txBox="1">
              <a:spLocks noChangeArrowheads="1"/>
            </p:cNvSpPr>
            <p:nvPr/>
          </p:nvSpPr>
          <p:spPr bwMode="auto">
            <a:xfrm>
              <a:off x="303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9" name="Text Box 29"/>
            <p:cNvSpPr txBox="1">
              <a:spLocks noChangeArrowheads="1"/>
            </p:cNvSpPr>
            <p:nvPr/>
          </p:nvSpPr>
          <p:spPr bwMode="auto">
            <a:xfrm>
              <a:off x="3456" y="1056"/>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latin typeface="Times New Roman" pitchFamily="18" charset="0"/>
                </a:rPr>
                <a:t>6 bits</a:t>
              </a:r>
            </a:p>
          </p:txBody>
        </p:sp>
      </p:grpSp>
      <p:sp>
        <p:nvSpPr>
          <p:cNvPr id="353310" name="Text Box 30"/>
          <p:cNvSpPr txBox="1">
            <a:spLocks noChangeArrowheads="1"/>
          </p:cNvSpPr>
          <p:nvPr/>
        </p:nvSpPr>
        <p:spPr bwMode="auto">
          <a:xfrm>
            <a:off x="8519481" y="24034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
        <p:nvSpPr>
          <p:cNvPr id="353311" name="Text Box 31"/>
          <p:cNvSpPr txBox="1">
            <a:spLocks noChangeArrowheads="1"/>
          </p:cNvSpPr>
          <p:nvPr/>
        </p:nvSpPr>
        <p:spPr bwMode="auto">
          <a:xfrm>
            <a:off x="1422029" y="2403476"/>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31</a:t>
            </a:r>
          </a:p>
        </p:txBody>
      </p:sp>
    </p:spTree>
    <p:extLst>
      <p:ext uri="{BB962C8B-B14F-4D97-AF65-F5344CB8AC3E}">
        <p14:creationId xmlns:p14="http://schemas.microsoft.com/office/powerpoint/2010/main" val="3602842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25</a:t>
            </a:fld>
            <a:endParaRPr lang="en-US"/>
          </a:p>
        </p:txBody>
      </p:sp>
      <p:sp>
        <p:nvSpPr>
          <p:cNvPr id="3" name="Content Placeholder 2"/>
          <p:cNvSpPr>
            <a:spLocks noGrp="1"/>
          </p:cNvSpPr>
          <p:nvPr>
            <p:ph idx="1"/>
          </p:nvPr>
        </p:nvSpPr>
        <p:spPr>
          <a:xfrm>
            <a:off x="1598612" y="5042910"/>
            <a:ext cx="2581415" cy="792164"/>
          </a:xfrm>
        </p:spPr>
        <p:txBody>
          <a:bodyPr>
            <a:normAutofit/>
          </a:bodyPr>
          <a:lstStyle/>
          <a:p>
            <a:pPr marL="0" indent="0">
              <a:buNone/>
            </a:pPr>
            <a:r>
              <a:rPr lang="en-IE" dirty="0" smtClean="0"/>
              <a:t>ALU</a:t>
            </a:r>
            <a:endParaRPr lang="en-IE" dirty="0"/>
          </a:p>
        </p:txBody>
      </p:sp>
      <p:sp>
        <p:nvSpPr>
          <p:cNvPr id="9" name="Content Placeholder 2"/>
          <p:cNvSpPr txBox="1">
            <a:spLocks/>
          </p:cNvSpPr>
          <p:nvPr/>
        </p:nvSpPr>
        <p:spPr>
          <a:xfrm>
            <a:off x="4489268" y="1417639"/>
            <a:ext cx="7472543" cy="493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ALU performs the operation indicated by the </a:t>
            </a:r>
            <a:r>
              <a:rPr lang="en-US" dirty="0" smtClean="0"/>
              <a:t>instruction</a:t>
            </a:r>
          </a:p>
          <a:p>
            <a:r>
              <a:rPr lang="en-US" dirty="0" smtClean="0"/>
              <a:t>It </a:t>
            </a:r>
            <a:r>
              <a:rPr lang="en-US" dirty="0"/>
              <a:t>takes two operands, as well as a 4-bit wide operation selector </a:t>
            </a:r>
            <a:r>
              <a:rPr lang="en-US" dirty="0" smtClean="0"/>
              <a:t>value</a:t>
            </a:r>
          </a:p>
          <a:p>
            <a:r>
              <a:rPr lang="en-US" dirty="0" smtClean="0"/>
              <a:t>The </a:t>
            </a:r>
            <a:r>
              <a:rPr lang="en-US" dirty="0"/>
              <a:t>result of the operation is the output </a:t>
            </a:r>
            <a:r>
              <a:rPr lang="en-US" dirty="0" smtClean="0"/>
              <a:t>value</a:t>
            </a:r>
          </a:p>
          <a:p>
            <a:r>
              <a:rPr lang="en-US" dirty="0" smtClean="0"/>
              <a:t>We </a:t>
            </a:r>
            <a:r>
              <a:rPr lang="en-US" dirty="0"/>
              <a:t>have an additional output specifically for branching – we will cover </a:t>
            </a:r>
            <a:r>
              <a:rPr lang="en-US" dirty="0" smtClean="0"/>
              <a:t>this later</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31952" y="1480849"/>
            <a:ext cx="3648075" cy="3448050"/>
          </a:xfrm>
          <a:prstGeom prst="rect">
            <a:avLst/>
          </a:prstGeom>
        </p:spPr>
      </p:pic>
      <p:sp>
        <p:nvSpPr>
          <p:cNvPr id="10" name="TextBox 9"/>
          <p:cNvSpPr txBox="1"/>
          <p:nvPr/>
        </p:nvSpPr>
        <p:spPr>
          <a:xfrm>
            <a:off x="760412" y="2133600"/>
            <a:ext cx="609460" cy="369332"/>
          </a:xfrm>
          <a:prstGeom prst="rect">
            <a:avLst/>
          </a:prstGeom>
          <a:noFill/>
        </p:spPr>
        <p:txBody>
          <a:bodyPr wrap="square" rtlCol="0">
            <a:spAutoFit/>
          </a:bodyPr>
          <a:lstStyle/>
          <a:p>
            <a:r>
              <a:rPr lang="en-IE" dirty="0"/>
              <a:t>3</a:t>
            </a:r>
            <a:r>
              <a:rPr lang="en-IE" dirty="0" smtClean="0"/>
              <a:t>2</a:t>
            </a:r>
            <a:endParaRPr lang="en-IE" dirty="0"/>
          </a:p>
        </p:txBody>
      </p:sp>
      <p:sp>
        <p:nvSpPr>
          <p:cNvPr id="11" name="TextBox 10"/>
          <p:cNvSpPr txBox="1"/>
          <p:nvPr/>
        </p:nvSpPr>
        <p:spPr>
          <a:xfrm>
            <a:off x="760412" y="3962400"/>
            <a:ext cx="609460" cy="369332"/>
          </a:xfrm>
          <a:prstGeom prst="rect">
            <a:avLst/>
          </a:prstGeom>
          <a:noFill/>
        </p:spPr>
        <p:txBody>
          <a:bodyPr wrap="square" rtlCol="0">
            <a:spAutoFit/>
          </a:bodyPr>
          <a:lstStyle/>
          <a:p>
            <a:r>
              <a:rPr lang="en-IE" dirty="0"/>
              <a:t>3</a:t>
            </a:r>
            <a:r>
              <a:rPr lang="en-IE" dirty="0" smtClean="0"/>
              <a:t>2</a:t>
            </a:r>
            <a:endParaRPr lang="en-IE" dirty="0"/>
          </a:p>
        </p:txBody>
      </p:sp>
      <p:sp>
        <p:nvSpPr>
          <p:cNvPr id="12" name="TextBox 11"/>
          <p:cNvSpPr txBox="1"/>
          <p:nvPr/>
        </p:nvSpPr>
        <p:spPr>
          <a:xfrm>
            <a:off x="3420458" y="3777734"/>
            <a:ext cx="609460" cy="369332"/>
          </a:xfrm>
          <a:prstGeom prst="rect">
            <a:avLst/>
          </a:prstGeom>
          <a:noFill/>
        </p:spPr>
        <p:txBody>
          <a:bodyPr wrap="square" rtlCol="0">
            <a:spAutoFit/>
          </a:bodyPr>
          <a:lstStyle/>
          <a:p>
            <a:r>
              <a:rPr lang="en-IE" dirty="0"/>
              <a:t>3</a:t>
            </a:r>
            <a:r>
              <a:rPr lang="en-IE" dirty="0" smtClean="0"/>
              <a:t>2</a:t>
            </a:r>
            <a:endParaRPr lang="en-IE" dirty="0"/>
          </a:p>
        </p:txBody>
      </p:sp>
    </p:spTree>
    <p:extLst>
      <p:ext uri="{BB962C8B-B14F-4D97-AF65-F5344CB8AC3E}">
        <p14:creationId xmlns:p14="http://schemas.microsoft.com/office/powerpoint/2010/main" val="2824024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0738" y="1816676"/>
            <a:ext cx="5657162" cy="3226233"/>
          </a:xfrm>
          <a:prstGeom prst="rect">
            <a:avLst/>
          </a:prstGeom>
        </p:spPr>
      </p:pic>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26</a:t>
            </a:fld>
            <a:endParaRPr lang="en-US"/>
          </a:p>
        </p:txBody>
      </p:sp>
      <p:sp>
        <p:nvSpPr>
          <p:cNvPr id="3" name="Content Placeholder 2"/>
          <p:cNvSpPr>
            <a:spLocks noGrp="1"/>
          </p:cNvSpPr>
          <p:nvPr>
            <p:ph idx="1"/>
          </p:nvPr>
        </p:nvSpPr>
        <p:spPr>
          <a:xfrm>
            <a:off x="1598612" y="5042910"/>
            <a:ext cx="2581415" cy="792164"/>
          </a:xfrm>
        </p:spPr>
        <p:txBody>
          <a:bodyPr>
            <a:normAutofit/>
          </a:bodyPr>
          <a:lstStyle/>
          <a:p>
            <a:pPr marL="0" indent="0">
              <a:buNone/>
            </a:pPr>
            <a:r>
              <a:rPr lang="en-IE" dirty="0" smtClean="0"/>
              <a:t>Register File</a:t>
            </a:r>
            <a:endParaRPr lang="en-IE" dirty="0"/>
          </a:p>
        </p:txBody>
      </p:sp>
      <p:sp>
        <p:nvSpPr>
          <p:cNvPr id="9" name="Content Placeholder 2"/>
          <p:cNvSpPr txBox="1">
            <a:spLocks/>
          </p:cNvSpPr>
          <p:nvPr/>
        </p:nvSpPr>
        <p:spPr>
          <a:xfrm>
            <a:off x="5546178" y="1417639"/>
            <a:ext cx="6491834" cy="493871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To support R-format instructions, we’ll need to add a state element called a register </a:t>
            </a:r>
            <a:r>
              <a:rPr lang="en-US" dirty="0" smtClean="0"/>
              <a:t>file</a:t>
            </a:r>
          </a:p>
          <a:p>
            <a:r>
              <a:rPr lang="en-US" dirty="0" smtClean="0"/>
              <a:t>A </a:t>
            </a:r>
            <a:r>
              <a:rPr lang="en-US" dirty="0"/>
              <a:t>register file is a collection readable/writeable </a:t>
            </a:r>
            <a:r>
              <a:rPr lang="en-US" dirty="0" smtClean="0"/>
              <a:t>registers</a:t>
            </a:r>
          </a:p>
          <a:p>
            <a:pPr lvl="1"/>
            <a:r>
              <a:rPr lang="en-US" dirty="0" smtClean="0"/>
              <a:t>Read </a:t>
            </a:r>
            <a:r>
              <a:rPr lang="en-US" dirty="0"/>
              <a:t>register 1 – first source register. 5 bits </a:t>
            </a:r>
            <a:r>
              <a:rPr lang="en-US" dirty="0" smtClean="0"/>
              <a:t>wide</a:t>
            </a:r>
          </a:p>
          <a:p>
            <a:pPr lvl="1"/>
            <a:r>
              <a:rPr lang="en-US" dirty="0" smtClean="0"/>
              <a:t>Read </a:t>
            </a:r>
            <a:r>
              <a:rPr lang="en-US" dirty="0"/>
              <a:t>register 2 – second source register. 5 bits </a:t>
            </a:r>
            <a:r>
              <a:rPr lang="en-US" dirty="0" smtClean="0"/>
              <a:t>wide</a:t>
            </a:r>
          </a:p>
          <a:p>
            <a:pPr lvl="1"/>
            <a:r>
              <a:rPr lang="en-US" dirty="0" smtClean="0"/>
              <a:t>Write </a:t>
            </a:r>
            <a:r>
              <a:rPr lang="en-US" dirty="0"/>
              <a:t>register – destination register. 5 bits </a:t>
            </a:r>
            <a:r>
              <a:rPr lang="en-US" dirty="0" smtClean="0"/>
              <a:t>wide</a:t>
            </a:r>
          </a:p>
          <a:p>
            <a:pPr lvl="1"/>
            <a:r>
              <a:rPr lang="en-US" dirty="0" smtClean="0"/>
              <a:t>Write </a:t>
            </a:r>
            <a:r>
              <a:rPr lang="en-US" dirty="0"/>
              <a:t>data – data to be written to a register. 32 bits wide.</a:t>
            </a:r>
            <a:endParaRPr lang="en-US" dirty="0" smtClean="0"/>
          </a:p>
        </p:txBody>
      </p:sp>
    </p:spTree>
    <p:extLst>
      <p:ext uri="{BB962C8B-B14F-4D97-AF65-F5344CB8AC3E}">
        <p14:creationId xmlns:p14="http://schemas.microsoft.com/office/powerpoint/2010/main" val="2590432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0738" y="1816676"/>
            <a:ext cx="5657162" cy="3226233"/>
          </a:xfrm>
          <a:prstGeom prst="rect">
            <a:avLst/>
          </a:prstGeom>
        </p:spPr>
      </p:pic>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27</a:t>
            </a:fld>
            <a:endParaRPr lang="en-US"/>
          </a:p>
        </p:txBody>
      </p:sp>
      <p:sp>
        <p:nvSpPr>
          <p:cNvPr id="3" name="Content Placeholder 2"/>
          <p:cNvSpPr>
            <a:spLocks noGrp="1"/>
          </p:cNvSpPr>
          <p:nvPr>
            <p:ph idx="1"/>
          </p:nvPr>
        </p:nvSpPr>
        <p:spPr>
          <a:xfrm>
            <a:off x="1598612" y="5042910"/>
            <a:ext cx="2581415" cy="792164"/>
          </a:xfrm>
        </p:spPr>
        <p:txBody>
          <a:bodyPr>
            <a:normAutofit/>
          </a:bodyPr>
          <a:lstStyle/>
          <a:p>
            <a:pPr marL="0" indent="0">
              <a:buNone/>
            </a:pPr>
            <a:r>
              <a:rPr lang="en-IE" dirty="0" smtClean="0"/>
              <a:t>Register File</a:t>
            </a:r>
            <a:endParaRPr lang="en-IE" dirty="0"/>
          </a:p>
        </p:txBody>
      </p:sp>
      <p:sp>
        <p:nvSpPr>
          <p:cNvPr id="9" name="Content Placeholder 2"/>
          <p:cNvSpPr txBox="1">
            <a:spLocks/>
          </p:cNvSpPr>
          <p:nvPr/>
        </p:nvSpPr>
        <p:spPr>
          <a:xfrm>
            <a:off x="5546178" y="1417639"/>
            <a:ext cx="6491834" cy="493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At the bottom, we have the </a:t>
            </a:r>
            <a:r>
              <a:rPr lang="en-US" dirty="0" err="1"/>
              <a:t>RegWrite</a:t>
            </a:r>
            <a:r>
              <a:rPr lang="en-US" dirty="0"/>
              <a:t> </a:t>
            </a:r>
            <a:r>
              <a:rPr lang="en-US" dirty="0" smtClean="0"/>
              <a:t>input</a:t>
            </a:r>
          </a:p>
          <a:p>
            <a:r>
              <a:rPr lang="en-US" dirty="0" smtClean="0"/>
              <a:t>A </a:t>
            </a:r>
            <a:r>
              <a:rPr lang="en-US" dirty="0"/>
              <a:t>writing operation only occurs when this bit is </a:t>
            </a:r>
            <a:r>
              <a:rPr lang="en-US" dirty="0" smtClean="0"/>
              <a:t>set</a:t>
            </a:r>
          </a:p>
          <a:p>
            <a:r>
              <a:rPr lang="en-US" dirty="0" smtClean="0"/>
              <a:t>The </a:t>
            </a:r>
            <a:r>
              <a:rPr lang="en-US" dirty="0"/>
              <a:t>two output ports are: </a:t>
            </a:r>
          </a:p>
          <a:p>
            <a:pPr lvl="1"/>
            <a:r>
              <a:rPr lang="en-US" dirty="0" smtClean="0"/>
              <a:t>Read </a:t>
            </a:r>
            <a:r>
              <a:rPr lang="en-US" dirty="0"/>
              <a:t>data 1 – contents of source register </a:t>
            </a:r>
            <a:r>
              <a:rPr lang="en-US" dirty="0" smtClean="0"/>
              <a:t>1</a:t>
            </a:r>
          </a:p>
          <a:p>
            <a:pPr lvl="1"/>
            <a:r>
              <a:rPr lang="en-US" dirty="0" smtClean="0"/>
              <a:t>Read </a:t>
            </a:r>
            <a:r>
              <a:rPr lang="en-US" dirty="0"/>
              <a:t>data 2 – contents of source register 2</a:t>
            </a:r>
            <a:endParaRPr lang="en-US" dirty="0" smtClean="0"/>
          </a:p>
        </p:txBody>
      </p:sp>
    </p:spTree>
    <p:extLst>
      <p:ext uri="{BB962C8B-B14F-4D97-AF65-F5344CB8AC3E}">
        <p14:creationId xmlns:p14="http://schemas.microsoft.com/office/powerpoint/2010/main" val="4044730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mtClean="0"/>
              <a:t>Datapath: R-Type Instruction</a:t>
            </a:r>
          </a:p>
        </p:txBody>
      </p:sp>
      <p:pic>
        <p:nvPicPr>
          <p:cNvPr id="32772" name="Picture 4" descr="F05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211" y="2057400"/>
            <a:ext cx="5638527" cy="236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F05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49" y="1828800"/>
            <a:ext cx="5477328" cy="23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 Box 6"/>
          <p:cNvSpPr txBox="1">
            <a:spLocks noChangeArrowheads="1"/>
          </p:cNvSpPr>
          <p:nvPr/>
        </p:nvSpPr>
        <p:spPr bwMode="auto">
          <a:xfrm>
            <a:off x="2132012" y="5465764"/>
            <a:ext cx="3581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Two elements used to implement</a:t>
            </a:r>
          </a:p>
          <a:p>
            <a:pPr eaLnBrk="1" hangingPunct="1"/>
            <a:r>
              <a:rPr lang="en-US" altLang="en-US" sz="1600" b="1">
                <a:latin typeface="Tahoma" panose="020B0604030504040204" pitchFamily="34" charset="0"/>
              </a:rPr>
              <a:t>R-type instructions</a:t>
            </a:r>
          </a:p>
        </p:txBody>
      </p:sp>
      <p:sp>
        <p:nvSpPr>
          <p:cNvPr id="32776" name="Text Box 8"/>
          <p:cNvSpPr txBox="1">
            <a:spLocks noChangeArrowheads="1"/>
          </p:cNvSpPr>
          <p:nvPr/>
        </p:nvSpPr>
        <p:spPr bwMode="auto">
          <a:xfrm>
            <a:off x="8162926" y="5486400"/>
            <a:ext cx="113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Datapath</a:t>
            </a:r>
          </a:p>
        </p:txBody>
      </p:sp>
      <p:sp>
        <p:nvSpPr>
          <p:cNvPr id="2" name="Right Arrow 1"/>
          <p:cNvSpPr/>
          <p:nvPr/>
        </p:nvSpPr>
        <p:spPr>
          <a:xfrm>
            <a:off x="6018212" y="2819400"/>
            <a:ext cx="537937"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374951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4946" name="Rectangle 1026"/>
          <p:cNvSpPr>
            <a:spLocks noChangeArrowheads="1"/>
          </p:cNvSpPr>
          <p:nvPr/>
        </p:nvSpPr>
        <p:spPr bwMode="auto">
          <a:xfrm>
            <a:off x="3286125" y="4583113"/>
            <a:ext cx="5334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47" name="Rectangle 1027"/>
          <p:cNvSpPr>
            <a:spLocks noChangeArrowheads="1"/>
          </p:cNvSpPr>
          <p:nvPr/>
        </p:nvSpPr>
        <p:spPr bwMode="auto">
          <a:xfrm>
            <a:off x="3286125" y="4648200"/>
            <a:ext cx="152400" cy="13716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48" name="Rectangle 1028"/>
          <p:cNvSpPr>
            <a:spLocks noChangeArrowheads="1"/>
          </p:cNvSpPr>
          <p:nvPr/>
        </p:nvSpPr>
        <p:spPr bwMode="auto">
          <a:xfrm>
            <a:off x="3351212" y="5857875"/>
            <a:ext cx="44196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49" name="Rectangle 1029"/>
          <p:cNvSpPr>
            <a:spLocks noChangeArrowheads="1"/>
          </p:cNvSpPr>
          <p:nvPr/>
        </p:nvSpPr>
        <p:spPr bwMode="auto">
          <a:xfrm>
            <a:off x="7672387" y="4605338"/>
            <a:ext cx="152400" cy="13716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50" name="Rectangle 1030"/>
          <p:cNvSpPr>
            <a:spLocks noChangeArrowheads="1"/>
          </p:cNvSpPr>
          <p:nvPr/>
        </p:nvSpPr>
        <p:spPr bwMode="auto">
          <a:xfrm>
            <a:off x="7324725" y="4605338"/>
            <a:ext cx="4572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4951" name="Group 1031"/>
          <p:cNvGrpSpPr>
            <a:grpSpLocks/>
          </p:cNvGrpSpPr>
          <p:nvPr/>
        </p:nvGrpSpPr>
        <p:grpSpPr bwMode="auto">
          <a:xfrm>
            <a:off x="5876925" y="4137025"/>
            <a:ext cx="762000" cy="1066800"/>
            <a:chOff x="2976" y="2489"/>
            <a:chExt cx="480" cy="672"/>
          </a:xfrm>
        </p:grpSpPr>
        <p:sp>
          <p:nvSpPr>
            <p:cNvPr id="33812" name="Rectangle 1032"/>
            <p:cNvSpPr>
              <a:spLocks noChangeArrowheads="1"/>
            </p:cNvSpPr>
            <p:nvPr/>
          </p:nvSpPr>
          <p:spPr bwMode="auto">
            <a:xfrm>
              <a:off x="2976" y="3065"/>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13" name="Rectangle 1033"/>
            <p:cNvSpPr>
              <a:spLocks noChangeArrowheads="1"/>
            </p:cNvSpPr>
            <p:nvPr/>
          </p:nvSpPr>
          <p:spPr bwMode="auto">
            <a:xfrm>
              <a:off x="2976" y="2489"/>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grpSp>
        <p:nvGrpSpPr>
          <p:cNvPr id="594954" name="Group 1034"/>
          <p:cNvGrpSpPr>
            <a:grpSpLocks/>
          </p:cNvGrpSpPr>
          <p:nvPr/>
        </p:nvGrpSpPr>
        <p:grpSpPr bwMode="auto">
          <a:xfrm>
            <a:off x="3819526" y="2928938"/>
            <a:ext cx="1698625" cy="990600"/>
            <a:chOff x="1680" y="1728"/>
            <a:chExt cx="1070" cy="624"/>
          </a:xfrm>
        </p:grpSpPr>
        <p:sp>
          <p:nvSpPr>
            <p:cNvPr id="33805" name="Rectangle 1035"/>
            <p:cNvSpPr>
              <a:spLocks noChangeArrowheads="1"/>
            </p:cNvSpPr>
            <p:nvPr/>
          </p:nvSpPr>
          <p:spPr bwMode="auto">
            <a:xfrm>
              <a:off x="2654" y="1728"/>
              <a:ext cx="96" cy="62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6" name="Rectangle 1036"/>
            <p:cNvSpPr>
              <a:spLocks noChangeArrowheads="1"/>
            </p:cNvSpPr>
            <p:nvPr/>
          </p:nvSpPr>
          <p:spPr bwMode="auto">
            <a:xfrm>
              <a:off x="2174" y="172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7" name="Rectangle 1037"/>
            <p:cNvSpPr>
              <a:spLocks noChangeArrowheads="1"/>
            </p:cNvSpPr>
            <p:nvPr/>
          </p:nvSpPr>
          <p:spPr bwMode="auto">
            <a:xfrm>
              <a:off x="2290" y="201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8" name="Rectangle 1038"/>
            <p:cNvSpPr>
              <a:spLocks noChangeArrowheads="1"/>
            </p:cNvSpPr>
            <p:nvPr/>
          </p:nvSpPr>
          <p:spPr bwMode="auto">
            <a:xfrm>
              <a:off x="2194" y="2002"/>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9" name="Rectangle 1039"/>
            <p:cNvSpPr>
              <a:spLocks noChangeArrowheads="1"/>
            </p:cNvSpPr>
            <p:nvPr/>
          </p:nvSpPr>
          <p:spPr bwMode="auto">
            <a:xfrm>
              <a:off x="1680" y="172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10" name="Rectangle 1040"/>
            <p:cNvSpPr>
              <a:spLocks noChangeArrowheads="1"/>
            </p:cNvSpPr>
            <p:nvPr/>
          </p:nvSpPr>
          <p:spPr bwMode="auto">
            <a:xfrm>
              <a:off x="1920" y="201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11" name="Rectangle 1041"/>
            <p:cNvSpPr>
              <a:spLocks noChangeArrowheads="1"/>
            </p:cNvSpPr>
            <p:nvPr/>
          </p:nvSpPr>
          <p:spPr bwMode="auto">
            <a:xfrm>
              <a:off x="1680" y="198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33801" name="Rectangle 1042"/>
          <p:cNvSpPr>
            <a:spLocks noGrp="1" noChangeArrowheads="1"/>
          </p:cNvSpPr>
          <p:nvPr>
            <p:ph type="title"/>
          </p:nvPr>
        </p:nvSpPr>
        <p:spPr/>
        <p:txBody>
          <a:bodyPr/>
          <a:lstStyle/>
          <a:p>
            <a:pPr eaLnBrk="1" hangingPunct="1"/>
            <a:r>
              <a:rPr lang="en-US" altLang="en-US" smtClean="0"/>
              <a:t>Animating the Datapath</a:t>
            </a:r>
          </a:p>
        </p:txBody>
      </p:sp>
      <p:sp>
        <p:nvSpPr>
          <p:cNvPr id="33802" name="Text Box 1043"/>
          <p:cNvSpPr txBox="1">
            <a:spLocks noChangeArrowheads="1"/>
          </p:cNvSpPr>
          <p:nvPr/>
        </p:nvSpPr>
        <p:spPr bwMode="auto">
          <a:xfrm>
            <a:off x="7694613" y="2055169"/>
            <a:ext cx="2765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add rd, rs, rt</a:t>
            </a:r>
            <a:endParaRPr lang="en-US" altLang="en-US" sz="1800" b="1">
              <a:latin typeface="Courier" pitchFamily="49" charset="0"/>
            </a:endParaRPr>
          </a:p>
        </p:txBody>
      </p:sp>
      <p:sp>
        <p:nvSpPr>
          <p:cNvPr id="33803" name="Rectangle 1044"/>
          <p:cNvSpPr>
            <a:spLocks noChangeArrowheads="1"/>
          </p:cNvSpPr>
          <p:nvPr/>
        </p:nvSpPr>
        <p:spPr bwMode="auto">
          <a:xfrm>
            <a:off x="7700962" y="2574926"/>
            <a:ext cx="266065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b="1">
                <a:latin typeface="Helvetica" panose="020B0604020202020204" pitchFamily="34" charset="0"/>
              </a:rPr>
              <a:t>R[rd] &lt;- R[rs] + R[rt];</a:t>
            </a:r>
          </a:p>
        </p:txBody>
      </p:sp>
      <p:pic>
        <p:nvPicPr>
          <p:cNvPr id="33804" name="Picture 10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012" y="2395538"/>
            <a:ext cx="6426200" cy="3543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3332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4954"/>
                                        </p:tgtEl>
                                        <p:attrNameLst>
                                          <p:attrName>style.visibility</p:attrName>
                                        </p:attrNameLst>
                                      </p:cBhvr>
                                      <p:to>
                                        <p:strVal val="visible"/>
                                      </p:to>
                                    </p:set>
                                    <p:animEffect transition="in" filter="wipe(up)">
                                      <p:cBhvr>
                                        <p:cTn id="7" dur="500"/>
                                        <p:tgtEl>
                                          <p:spTgt spid="594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94951"/>
                                        </p:tgtEl>
                                        <p:attrNameLst>
                                          <p:attrName>style.visibility</p:attrName>
                                        </p:attrNameLst>
                                      </p:cBhvr>
                                      <p:to>
                                        <p:strVal val="visible"/>
                                      </p:to>
                                    </p:set>
                                    <p:animEffect transition="in" filter="wipe(left)">
                                      <p:cBhvr>
                                        <p:cTn id="12" dur="500"/>
                                        <p:tgtEl>
                                          <p:spTgt spid="5949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94950"/>
                                        </p:tgtEl>
                                        <p:attrNameLst>
                                          <p:attrName>style.visibility</p:attrName>
                                        </p:attrNameLst>
                                      </p:cBhvr>
                                      <p:to>
                                        <p:strVal val="visible"/>
                                      </p:to>
                                    </p:set>
                                    <p:animEffect transition="in" filter="wipe(left)">
                                      <p:cBhvr>
                                        <p:cTn id="17" dur="500"/>
                                        <p:tgtEl>
                                          <p:spTgt spid="5949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94949"/>
                                        </p:tgtEl>
                                        <p:attrNameLst>
                                          <p:attrName>style.visibility</p:attrName>
                                        </p:attrNameLst>
                                      </p:cBhvr>
                                      <p:to>
                                        <p:strVal val="visible"/>
                                      </p:to>
                                    </p:set>
                                    <p:animEffect transition="in" filter="wipe(up)">
                                      <p:cBhvr>
                                        <p:cTn id="22" dur="500"/>
                                        <p:tgtEl>
                                          <p:spTgt spid="5949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594948"/>
                                        </p:tgtEl>
                                        <p:attrNameLst>
                                          <p:attrName>style.visibility</p:attrName>
                                        </p:attrNameLst>
                                      </p:cBhvr>
                                      <p:to>
                                        <p:strVal val="visible"/>
                                      </p:to>
                                    </p:set>
                                    <p:animEffect transition="in" filter="wipe(right)">
                                      <p:cBhvr>
                                        <p:cTn id="27" dur="500"/>
                                        <p:tgtEl>
                                          <p:spTgt spid="5949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94947"/>
                                        </p:tgtEl>
                                        <p:attrNameLst>
                                          <p:attrName>style.visibility</p:attrName>
                                        </p:attrNameLst>
                                      </p:cBhvr>
                                      <p:to>
                                        <p:strVal val="visible"/>
                                      </p:to>
                                    </p:set>
                                    <p:animEffect transition="in" filter="wipe(down)">
                                      <p:cBhvr>
                                        <p:cTn id="32" dur="500"/>
                                        <p:tgtEl>
                                          <p:spTgt spid="5949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4946"/>
                                        </p:tgtEl>
                                        <p:attrNameLst>
                                          <p:attrName>style.visibility</p:attrName>
                                        </p:attrNameLst>
                                      </p:cBhvr>
                                      <p:to>
                                        <p:strVal val="visible"/>
                                      </p:to>
                                    </p:set>
                                    <p:animEffect transition="in" filter="wipe(left)">
                                      <p:cBhvr>
                                        <p:cTn id="37" dur="500"/>
                                        <p:tgtEl>
                                          <p:spTgt spid="594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a:t>
            </a:r>
            <a:endParaRPr lang="en-US" dirty="0"/>
          </a:p>
        </p:txBody>
      </p:sp>
      <p:sp>
        <p:nvSpPr>
          <p:cNvPr id="3" name="Content Placeholder 2"/>
          <p:cNvSpPr>
            <a:spLocks noGrp="1"/>
          </p:cNvSpPr>
          <p:nvPr>
            <p:ph idx="1"/>
          </p:nvPr>
        </p:nvSpPr>
        <p:spPr/>
        <p:txBody>
          <a:bodyPr/>
          <a:lstStyle/>
          <a:p>
            <a:r>
              <a:rPr lang="en-US" dirty="0"/>
              <a:t>E</a:t>
            </a:r>
            <a:r>
              <a:rPr lang="en-US" dirty="0" smtClean="0"/>
              <a:t>xplanation </a:t>
            </a:r>
            <a:r>
              <a:rPr lang="en-US" dirty="0"/>
              <a:t>of the principles and techniques used </a:t>
            </a:r>
            <a:r>
              <a:rPr lang="en-US" dirty="0" smtClean="0"/>
              <a:t>in implementing </a:t>
            </a:r>
            <a:r>
              <a:rPr lang="en-US" dirty="0"/>
              <a:t>a processor, starting with a highly abstract and simplified </a:t>
            </a:r>
            <a:r>
              <a:rPr lang="en-US" dirty="0" smtClean="0"/>
              <a:t>overview</a:t>
            </a:r>
          </a:p>
          <a:p>
            <a:r>
              <a:rPr lang="en-US" dirty="0" smtClean="0"/>
              <a:t>Then </a:t>
            </a:r>
            <a:r>
              <a:rPr lang="en-US" dirty="0"/>
              <a:t>a section that builds up a </a:t>
            </a:r>
            <a:r>
              <a:rPr lang="en-US" dirty="0" err="1"/>
              <a:t>datapath</a:t>
            </a:r>
            <a:r>
              <a:rPr lang="en-US" dirty="0"/>
              <a:t> and constructs </a:t>
            </a:r>
            <a:r>
              <a:rPr lang="en-US" dirty="0" smtClean="0"/>
              <a:t>a simple </a:t>
            </a:r>
            <a:r>
              <a:rPr lang="en-US" dirty="0"/>
              <a:t>version of a processor sufficient to implement an instruction set like MIPS</a:t>
            </a:r>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a:t>
            </a:fld>
            <a:endParaRPr lang="en-US"/>
          </a:p>
        </p:txBody>
      </p:sp>
    </p:spTree>
    <p:extLst>
      <p:ext uri="{BB962C8B-B14F-4D97-AF65-F5344CB8AC3E}">
        <p14:creationId xmlns:p14="http://schemas.microsoft.com/office/powerpoint/2010/main" val="8484413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normAutofit/>
          </a:bodyPr>
          <a:lstStyle/>
          <a:p>
            <a:r>
              <a:rPr lang="en-US" altLang="en-US" dirty="0" smtClean="0"/>
              <a:t>RECAP: I-type instructions</a:t>
            </a:r>
            <a:endParaRPr lang="en-US" altLang="en-US" dirty="0"/>
          </a:p>
        </p:txBody>
      </p:sp>
      <p:sp>
        <p:nvSpPr>
          <p:cNvPr id="358403" name="Rectangle 3"/>
          <p:cNvSpPr>
            <a:spLocks noGrp="1" noChangeArrowheads="1"/>
          </p:cNvSpPr>
          <p:nvPr>
            <p:ph type="body" idx="1"/>
          </p:nvPr>
        </p:nvSpPr>
        <p:spPr>
          <a:xfrm>
            <a:off x="507868" y="2438400"/>
            <a:ext cx="10766795" cy="3962400"/>
          </a:xfrm>
        </p:spPr>
        <p:txBody>
          <a:bodyPr/>
          <a:lstStyle/>
          <a:p>
            <a:r>
              <a:rPr lang="en-US" altLang="en-US" dirty="0"/>
              <a:t>Used for load, store instructions</a:t>
            </a:r>
          </a:p>
          <a:p>
            <a:pPr lvl="1"/>
            <a:r>
              <a:rPr lang="en-US" altLang="en-US" dirty="0">
                <a:solidFill>
                  <a:srgbClr val="990000"/>
                </a:solidFill>
                <a:latin typeface="Courier" charset="0"/>
              </a:rPr>
              <a:t>op</a:t>
            </a:r>
            <a:r>
              <a:rPr lang="en-US" altLang="en-US" dirty="0"/>
              <a:t>: Basic operation of the instruction (</a:t>
            </a:r>
            <a:r>
              <a:rPr lang="en-US" altLang="en-US" i="1" dirty="0" err="1"/>
              <a:t>opcode</a:t>
            </a:r>
            <a:r>
              <a:rPr lang="en-US" altLang="en-US" dirty="0"/>
              <a:t>)</a:t>
            </a:r>
          </a:p>
          <a:p>
            <a:pPr lvl="1"/>
            <a:r>
              <a:rPr lang="en-US" altLang="en-US" dirty="0">
                <a:solidFill>
                  <a:srgbClr val="990000"/>
                </a:solidFill>
                <a:latin typeface="Courier" charset="0"/>
              </a:rPr>
              <a:t>rs</a:t>
            </a:r>
            <a:r>
              <a:rPr lang="en-US" altLang="en-US" dirty="0"/>
              <a:t>: first register source operand</a:t>
            </a:r>
          </a:p>
          <a:p>
            <a:pPr lvl="1"/>
            <a:r>
              <a:rPr lang="en-US" altLang="en-US" dirty="0" err="1">
                <a:solidFill>
                  <a:srgbClr val="990000"/>
                </a:solidFill>
                <a:latin typeface="Courier" charset="0"/>
              </a:rPr>
              <a:t>rt</a:t>
            </a:r>
            <a:r>
              <a:rPr lang="en-US" altLang="en-US" dirty="0"/>
              <a:t>: second register source operand</a:t>
            </a:r>
          </a:p>
          <a:p>
            <a:pPr lvl="1"/>
            <a:r>
              <a:rPr lang="en-US" altLang="en-US" dirty="0">
                <a:solidFill>
                  <a:srgbClr val="990000"/>
                </a:solidFill>
                <a:latin typeface="Courier" charset="0"/>
              </a:rPr>
              <a:t>offset</a:t>
            </a:r>
            <a:r>
              <a:rPr lang="en-US" altLang="en-US" dirty="0"/>
              <a:t>: 16-bit signed address offset (-32,768 to +32,767)</a:t>
            </a:r>
          </a:p>
          <a:p>
            <a:r>
              <a:rPr lang="en-US" altLang="en-US" dirty="0"/>
              <a:t>Also called “</a:t>
            </a:r>
            <a:r>
              <a:rPr lang="en-US" altLang="en-US" dirty="0">
                <a:solidFill>
                  <a:srgbClr val="990000"/>
                </a:solidFill>
              </a:rPr>
              <a:t>I-Format</a:t>
            </a:r>
            <a:r>
              <a:rPr lang="en-US" altLang="en-US" dirty="0"/>
              <a:t>” or “</a:t>
            </a:r>
            <a:r>
              <a:rPr lang="en-US" altLang="en-US" dirty="0">
                <a:solidFill>
                  <a:srgbClr val="990000"/>
                </a:solidFill>
              </a:rPr>
              <a:t>I-Type</a:t>
            </a:r>
            <a:r>
              <a:rPr lang="en-US" altLang="en-US" dirty="0"/>
              <a:t>” instructions</a:t>
            </a:r>
          </a:p>
        </p:txBody>
      </p:sp>
      <p:grpSp>
        <p:nvGrpSpPr>
          <p:cNvPr id="358404" name="Group 4"/>
          <p:cNvGrpSpPr>
            <a:grpSpLocks/>
          </p:cNvGrpSpPr>
          <p:nvPr/>
        </p:nvGrpSpPr>
        <p:grpSpPr bwMode="auto">
          <a:xfrm>
            <a:off x="2031471" y="1524000"/>
            <a:ext cx="6500707" cy="838200"/>
            <a:chOff x="960" y="960"/>
            <a:chExt cx="3072" cy="528"/>
          </a:xfrm>
        </p:grpSpPr>
        <p:sp>
          <p:nvSpPr>
            <p:cNvPr id="358405" name="Rectangle 5"/>
            <p:cNvSpPr>
              <a:spLocks noChangeArrowheads="1"/>
            </p:cNvSpPr>
            <p:nvPr/>
          </p:nvSpPr>
          <p:spPr bwMode="auto">
            <a:xfrm>
              <a:off x="960" y="1248"/>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58406" name="Rectangle 6"/>
            <p:cNvSpPr>
              <a:spLocks noChangeArrowheads="1"/>
            </p:cNvSpPr>
            <p:nvPr/>
          </p:nvSpPr>
          <p:spPr bwMode="auto">
            <a:xfrm>
              <a:off x="1536" y="124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58407" name="Rectangle 7"/>
            <p:cNvSpPr>
              <a:spLocks noChangeArrowheads="1"/>
            </p:cNvSpPr>
            <p:nvPr/>
          </p:nvSpPr>
          <p:spPr bwMode="auto">
            <a:xfrm>
              <a:off x="2016" y="124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58408" name="Rectangle 8"/>
            <p:cNvSpPr>
              <a:spLocks noChangeArrowheads="1"/>
            </p:cNvSpPr>
            <p:nvPr/>
          </p:nvSpPr>
          <p:spPr bwMode="auto">
            <a:xfrm>
              <a:off x="2496" y="1248"/>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offset</a:t>
              </a:r>
              <a:endParaRPr lang="en-US" altLang="en-US">
                <a:solidFill>
                  <a:srgbClr val="990000"/>
                </a:solidFill>
                <a:latin typeface="Times New Roman" pitchFamily="18" charset="0"/>
              </a:endParaRPr>
            </a:p>
          </p:txBody>
        </p:sp>
        <p:sp>
          <p:nvSpPr>
            <p:cNvPr id="358409" name="Line 9"/>
            <p:cNvSpPr>
              <a:spLocks noChangeShapeType="1"/>
            </p:cNvSpPr>
            <p:nvPr/>
          </p:nvSpPr>
          <p:spPr bwMode="auto">
            <a:xfrm flipV="1">
              <a:off x="960"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0" name="Line 10"/>
            <p:cNvSpPr>
              <a:spLocks noChangeShapeType="1"/>
            </p:cNvSpPr>
            <p:nvPr/>
          </p:nvSpPr>
          <p:spPr bwMode="auto">
            <a:xfrm>
              <a:off x="1008" y="1152"/>
              <a:ext cx="480"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1" name="Line 11"/>
            <p:cNvSpPr>
              <a:spLocks noChangeShapeType="1"/>
            </p:cNvSpPr>
            <p:nvPr/>
          </p:nvSpPr>
          <p:spPr bwMode="auto">
            <a:xfrm flipV="1">
              <a:off x="153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2" name="Line 12"/>
            <p:cNvSpPr>
              <a:spLocks noChangeShapeType="1"/>
            </p:cNvSpPr>
            <p:nvPr/>
          </p:nvSpPr>
          <p:spPr bwMode="auto">
            <a:xfrm flipV="1">
              <a:off x="201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3" name="Line 13"/>
            <p:cNvSpPr>
              <a:spLocks noChangeShapeType="1"/>
            </p:cNvSpPr>
            <p:nvPr/>
          </p:nvSpPr>
          <p:spPr bwMode="auto">
            <a:xfrm>
              <a:off x="1584" y="1152"/>
              <a:ext cx="384"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4" name="Line 14"/>
            <p:cNvSpPr>
              <a:spLocks noChangeShapeType="1"/>
            </p:cNvSpPr>
            <p:nvPr/>
          </p:nvSpPr>
          <p:spPr bwMode="auto">
            <a:xfrm flipV="1">
              <a:off x="249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5" name="Line 15"/>
            <p:cNvSpPr>
              <a:spLocks noChangeShapeType="1"/>
            </p:cNvSpPr>
            <p:nvPr/>
          </p:nvSpPr>
          <p:spPr bwMode="auto">
            <a:xfrm>
              <a:off x="2064" y="1152"/>
              <a:ext cx="384"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6" name="Line 16"/>
            <p:cNvSpPr>
              <a:spLocks noChangeShapeType="1"/>
            </p:cNvSpPr>
            <p:nvPr/>
          </p:nvSpPr>
          <p:spPr bwMode="auto">
            <a:xfrm>
              <a:off x="2592" y="1152"/>
              <a:ext cx="134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7" name="Line 17"/>
            <p:cNvSpPr>
              <a:spLocks noChangeShapeType="1"/>
            </p:cNvSpPr>
            <p:nvPr/>
          </p:nvSpPr>
          <p:spPr bwMode="auto">
            <a:xfrm flipV="1">
              <a:off x="4032"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8" name="Text Box 18"/>
            <p:cNvSpPr txBox="1">
              <a:spLocks noChangeArrowheads="1"/>
            </p:cNvSpPr>
            <p:nvPr/>
          </p:nvSpPr>
          <p:spPr bwMode="auto">
            <a:xfrm>
              <a:off x="1056"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58419" name="Text Box 19"/>
            <p:cNvSpPr txBox="1">
              <a:spLocks noChangeArrowheads="1"/>
            </p:cNvSpPr>
            <p:nvPr/>
          </p:nvSpPr>
          <p:spPr bwMode="auto">
            <a:xfrm>
              <a:off x="1594"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8420" name="Text Box 20"/>
            <p:cNvSpPr txBox="1">
              <a:spLocks noChangeArrowheads="1"/>
            </p:cNvSpPr>
            <p:nvPr/>
          </p:nvSpPr>
          <p:spPr bwMode="auto">
            <a:xfrm>
              <a:off x="2074"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8421" name="Text Box 21"/>
            <p:cNvSpPr txBox="1">
              <a:spLocks noChangeArrowheads="1"/>
            </p:cNvSpPr>
            <p:nvPr/>
          </p:nvSpPr>
          <p:spPr bwMode="auto">
            <a:xfrm>
              <a:off x="3054" y="960"/>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16 bits</a:t>
              </a:r>
            </a:p>
          </p:txBody>
        </p:sp>
      </p:grpSp>
      <p:grpSp>
        <p:nvGrpSpPr>
          <p:cNvPr id="358422" name="Group 22"/>
          <p:cNvGrpSpPr>
            <a:grpSpLocks/>
          </p:cNvGrpSpPr>
          <p:nvPr/>
        </p:nvGrpSpPr>
        <p:grpSpPr bwMode="auto">
          <a:xfrm>
            <a:off x="7356676" y="4038600"/>
            <a:ext cx="3366740" cy="439738"/>
            <a:chOff x="3312" y="1883"/>
            <a:chExt cx="1591" cy="277"/>
          </a:xfrm>
        </p:grpSpPr>
        <p:sp>
          <p:nvSpPr>
            <p:cNvPr id="358423" name="Line 23"/>
            <p:cNvSpPr>
              <a:spLocks noChangeShapeType="1"/>
            </p:cNvSpPr>
            <p:nvPr/>
          </p:nvSpPr>
          <p:spPr bwMode="auto">
            <a:xfrm flipH="1">
              <a:off x="3312" y="2016"/>
              <a:ext cx="1104" cy="144"/>
            </a:xfrm>
            <a:prstGeom prst="line">
              <a:avLst/>
            </a:prstGeom>
            <a:noFill/>
            <a:ln w="38100">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24" name="Text Box 24"/>
            <p:cNvSpPr txBox="1">
              <a:spLocks noChangeArrowheads="1"/>
            </p:cNvSpPr>
            <p:nvPr/>
          </p:nvSpPr>
          <p:spPr bwMode="auto">
            <a:xfrm>
              <a:off x="4416" y="1883"/>
              <a:ext cx="487" cy="233"/>
            </a:xfrm>
            <a:prstGeom prst="rect">
              <a:avLst/>
            </a:prstGeom>
            <a:noFill/>
            <a:ln w="38100">
              <a:solidFill>
                <a:srgbClr val="00006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a:solidFill>
                    <a:srgbClr val="000066"/>
                  </a:solidFill>
                  <a:latin typeface="Helvetica" pitchFamily="34" charset="0"/>
                </a:rPr>
                <a:t>Address</a:t>
              </a:r>
              <a:endParaRPr lang="en-US" altLang="en-US">
                <a:solidFill>
                  <a:srgbClr val="990000"/>
                </a:solidFill>
                <a:latin typeface="Helvetica" pitchFamily="34" charset="0"/>
              </a:endParaRPr>
            </a:p>
          </p:txBody>
        </p:sp>
      </p:grpSp>
    </p:spTree>
    <p:extLst>
      <p:ext uri="{BB962C8B-B14F-4D97-AF65-F5344CB8AC3E}">
        <p14:creationId xmlns:p14="http://schemas.microsoft.com/office/powerpoint/2010/main" val="1158938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0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40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31</a:t>
            </a:fld>
            <a:endParaRPr lang="en-US"/>
          </a:p>
        </p:txBody>
      </p:sp>
      <p:sp>
        <p:nvSpPr>
          <p:cNvPr id="3" name="Content Placeholder 2"/>
          <p:cNvSpPr>
            <a:spLocks noGrp="1"/>
          </p:cNvSpPr>
          <p:nvPr>
            <p:ph idx="1"/>
          </p:nvPr>
        </p:nvSpPr>
        <p:spPr>
          <a:xfrm>
            <a:off x="684212" y="4953000"/>
            <a:ext cx="3537765" cy="792164"/>
          </a:xfrm>
        </p:spPr>
        <p:txBody>
          <a:bodyPr>
            <a:normAutofit/>
          </a:bodyPr>
          <a:lstStyle/>
          <a:p>
            <a:pPr marL="0" indent="0">
              <a:buNone/>
            </a:pPr>
            <a:r>
              <a:rPr lang="en-IE" dirty="0" smtClean="0"/>
              <a:t>Data Memory</a:t>
            </a:r>
            <a:endParaRPr lang="en-IE" dirty="0"/>
          </a:p>
        </p:txBody>
      </p:sp>
      <p:sp>
        <p:nvSpPr>
          <p:cNvPr id="9" name="Content Placeholder 2"/>
          <p:cNvSpPr txBox="1">
            <a:spLocks/>
          </p:cNvSpPr>
          <p:nvPr/>
        </p:nvSpPr>
        <p:spPr>
          <a:xfrm>
            <a:off x="4489268" y="1417639"/>
            <a:ext cx="7472543" cy="493871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data memory element implements the functionality for reading and writing data to/from </a:t>
            </a:r>
            <a:r>
              <a:rPr lang="en-US" dirty="0" smtClean="0"/>
              <a:t>memory</a:t>
            </a:r>
          </a:p>
          <a:p>
            <a:r>
              <a:rPr lang="en-US" dirty="0" smtClean="0"/>
              <a:t>There </a:t>
            </a:r>
            <a:r>
              <a:rPr lang="en-US" dirty="0"/>
              <a:t>are two inputs. One for the address of the memory location to access, the other for the data to be written to memory if applicable. </a:t>
            </a:r>
            <a:endParaRPr lang="en-US" dirty="0" smtClean="0"/>
          </a:p>
          <a:p>
            <a:r>
              <a:rPr lang="en-US" dirty="0" smtClean="0"/>
              <a:t>The </a:t>
            </a:r>
            <a:r>
              <a:rPr lang="en-US" dirty="0"/>
              <a:t>output is the data read from the memory location accessed, if </a:t>
            </a:r>
            <a:r>
              <a:rPr lang="en-US" dirty="0" smtClean="0"/>
              <a:t>applicable</a:t>
            </a:r>
          </a:p>
          <a:p>
            <a:r>
              <a:rPr lang="en-US" dirty="0" smtClean="0"/>
              <a:t>Reads </a:t>
            </a:r>
            <a:r>
              <a:rPr lang="en-US" dirty="0"/>
              <a:t>and writes are signaled by </a:t>
            </a:r>
            <a:r>
              <a:rPr lang="en-US" dirty="0" err="1"/>
              <a:t>MemRead</a:t>
            </a:r>
            <a:r>
              <a:rPr lang="en-US" dirty="0"/>
              <a:t> and </a:t>
            </a:r>
            <a:r>
              <a:rPr lang="en-US" dirty="0" err="1"/>
              <a:t>MemWrite</a:t>
            </a:r>
            <a:r>
              <a:rPr lang="en-US" dirty="0"/>
              <a:t>, respectively, which must be asserted for the corresponding action to take place</a:t>
            </a:r>
            <a:endParaRPr lang="en-IE"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42262" y="1672431"/>
            <a:ext cx="3522253" cy="3122613"/>
          </a:xfrm>
          <a:prstGeom prst="rect">
            <a:avLst/>
          </a:prstGeom>
        </p:spPr>
      </p:pic>
    </p:spTree>
    <p:extLst>
      <p:ext uri="{BB962C8B-B14F-4D97-AF65-F5344CB8AC3E}">
        <p14:creationId xmlns:p14="http://schemas.microsoft.com/office/powerpoint/2010/main" val="30343985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32</a:t>
            </a:fld>
            <a:endParaRPr lang="en-US"/>
          </a:p>
        </p:txBody>
      </p:sp>
      <p:sp>
        <p:nvSpPr>
          <p:cNvPr id="3" name="Content Placeholder 2"/>
          <p:cNvSpPr>
            <a:spLocks noGrp="1"/>
          </p:cNvSpPr>
          <p:nvPr>
            <p:ph idx="1"/>
          </p:nvPr>
        </p:nvSpPr>
        <p:spPr>
          <a:xfrm>
            <a:off x="684212" y="4953000"/>
            <a:ext cx="3537765" cy="792164"/>
          </a:xfrm>
        </p:spPr>
        <p:txBody>
          <a:bodyPr>
            <a:normAutofit fontScale="92500"/>
          </a:bodyPr>
          <a:lstStyle/>
          <a:p>
            <a:pPr marL="0" indent="0">
              <a:buNone/>
            </a:pPr>
            <a:r>
              <a:rPr lang="en-IE" dirty="0" smtClean="0"/>
              <a:t>Sign extension unit</a:t>
            </a:r>
            <a:endParaRPr lang="en-IE" dirty="0"/>
          </a:p>
        </p:txBody>
      </p:sp>
      <p:sp>
        <p:nvSpPr>
          <p:cNvPr id="9" name="Content Placeholder 2"/>
          <p:cNvSpPr txBox="1">
            <a:spLocks/>
          </p:cNvSpPr>
          <p:nvPr/>
        </p:nvSpPr>
        <p:spPr>
          <a:xfrm>
            <a:off x="4489268" y="1417639"/>
            <a:ext cx="7472543" cy="493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To perform sign-extending, we can add a sign extension </a:t>
            </a:r>
            <a:r>
              <a:rPr lang="en-US" dirty="0" smtClean="0"/>
              <a:t>element</a:t>
            </a:r>
            <a:endParaRPr lang="en-US" dirty="0"/>
          </a:p>
          <a:p>
            <a:r>
              <a:rPr lang="en-US" dirty="0"/>
              <a:t>The sign extension element takes as input a </a:t>
            </a:r>
            <a:r>
              <a:rPr lang="en-US" dirty="0" smtClean="0"/>
              <a:t>16-bit wide </a:t>
            </a:r>
            <a:r>
              <a:rPr lang="en-US" dirty="0"/>
              <a:t>value to be extended to </a:t>
            </a:r>
            <a:r>
              <a:rPr lang="en-US" dirty="0" smtClean="0"/>
              <a:t>32-bits</a:t>
            </a:r>
            <a:endParaRPr lang="en-US" dirty="0"/>
          </a:p>
          <a:p>
            <a:r>
              <a:rPr lang="en-US" dirty="0"/>
              <a:t>To sign extend, we simply replicate the </a:t>
            </a:r>
            <a:r>
              <a:rPr lang="en-US" dirty="0" smtClean="0"/>
              <a:t>most-significant bit </a:t>
            </a:r>
            <a:r>
              <a:rPr lang="en-US" dirty="0"/>
              <a:t>of the original field until we have reached </a:t>
            </a:r>
            <a:r>
              <a:rPr lang="en-US" dirty="0" smtClean="0"/>
              <a:t>the desired </a:t>
            </a:r>
            <a:r>
              <a:rPr lang="en-US" dirty="0"/>
              <a:t>field </a:t>
            </a:r>
            <a:r>
              <a:rPr lang="en-US" dirty="0" smtClean="0"/>
              <a:t>width</a:t>
            </a:r>
            <a:endParaRPr lang="en-IE"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31812" y="1318419"/>
            <a:ext cx="3362325" cy="3733800"/>
          </a:xfrm>
          <a:prstGeom prst="rect">
            <a:avLst/>
          </a:prstGeom>
        </p:spPr>
      </p:pic>
    </p:spTree>
    <p:extLst>
      <p:ext uri="{BB962C8B-B14F-4D97-AF65-F5344CB8AC3E}">
        <p14:creationId xmlns:p14="http://schemas.microsoft.com/office/powerpoint/2010/main" val="33237288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fontScale="90000"/>
          </a:bodyPr>
          <a:lstStyle/>
          <a:p>
            <a:pPr eaLnBrk="1" hangingPunct="1"/>
            <a:r>
              <a:rPr lang="en-US" altLang="en-US" smtClean="0"/>
              <a:t>Datapath: </a:t>
            </a:r>
            <a:br>
              <a:rPr lang="en-US" altLang="en-US" smtClean="0"/>
            </a:br>
            <a:r>
              <a:rPr lang="en-US" altLang="en-US" smtClean="0"/>
              <a:t>Load/Store Instruction</a:t>
            </a:r>
          </a:p>
        </p:txBody>
      </p:sp>
      <p:pic>
        <p:nvPicPr>
          <p:cNvPr id="34820" name="Picture 4" descr="F05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49" y="2076162"/>
            <a:ext cx="4644223" cy="28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descr="F05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7212" y="1981200"/>
            <a:ext cx="6434023" cy="281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6"/>
          <p:cNvSpPr txBox="1">
            <a:spLocks noChangeArrowheads="1"/>
          </p:cNvSpPr>
          <p:nvPr/>
        </p:nvSpPr>
        <p:spPr bwMode="auto">
          <a:xfrm>
            <a:off x="1936750" y="5562601"/>
            <a:ext cx="32432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Two additional elements used</a:t>
            </a:r>
          </a:p>
          <a:p>
            <a:pPr eaLnBrk="1" hangingPunct="1"/>
            <a:r>
              <a:rPr lang="en-US" altLang="en-US" sz="1600" b="1">
                <a:latin typeface="Tahoma" panose="020B0604030504040204" pitchFamily="34" charset="0"/>
              </a:rPr>
              <a:t>To implement load/stores</a:t>
            </a:r>
          </a:p>
        </p:txBody>
      </p:sp>
      <p:sp>
        <p:nvSpPr>
          <p:cNvPr id="34824" name="Text Box 10"/>
          <p:cNvSpPr txBox="1">
            <a:spLocks noChangeArrowheads="1"/>
          </p:cNvSpPr>
          <p:nvPr/>
        </p:nvSpPr>
        <p:spPr bwMode="auto">
          <a:xfrm>
            <a:off x="7400926" y="5607050"/>
            <a:ext cx="113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Datapath</a:t>
            </a:r>
          </a:p>
        </p:txBody>
      </p:sp>
      <p:sp>
        <p:nvSpPr>
          <p:cNvPr id="2" name="Right Arrow 1"/>
          <p:cNvSpPr/>
          <p:nvPr/>
        </p:nvSpPr>
        <p:spPr>
          <a:xfrm>
            <a:off x="5180012" y="3200400"/>
            <a:ext cx="9144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31717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9042" name="Group 2"/>
          <p:cNvGrpSpPr>
            <a:grpSpLocks/>
          </p:cNvGrpSpPr>
          <p:nvPr/>
        </p:nvGrpSpPr>
        <p:grpSpPr bwMode="auto">
          <a:xfrm>
            <a:off x="6551612" y="4191001"/>
            <a:ext cx="1066800" cy="652463"/>
            <a:chOff x="3264" y="2304"/>
            <a:chExt cx="672" cy="411"/>
          </a:xfrm>
        </p:grpSpPr>
        <p:sp>
          <p:nvSpPr>
            <p:cNvPr id="35867" name="Rectangle 3"/>
            <p:cNvSpPr>
              <a:spLocks noChangeArrowheads="1"/>
            </p:cNvSpPr>
            <p:nvPr/>
          </p:nvSpPr>
          <p:spPr bwMode="auto">
            <a:xfrm>
              <a:off x="3504" y="2619"/>
              <a:ext cx="432"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8" name="Rectangle 4"/>
            <p:cNvSpPr>
              <a:spLocks noChangeArrowheads="1"/>
            </p:cNvSpPr>
            <p:nvPr/>
          </p:nvSpPr>
          <p:spPr bwMode="auto">
            <a:xfrm>
              <a:off x="3264" y="2304"/>
              <a:ext cx="288"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9" name="Rectangle 5"/>
            <p:cNvSpPr>
              <a:spLocks noChangeArrowheads="1"/>
            </p:cNvSpPr>
            <p:nvPr/>
          </p:nvSpPr>
          <p:spPr bwMode="auto">
            <a:xfrm>
              <a:off x="3504" y="2304"/>
              <a:ext cx="96" cy="384"/>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9046" name="Rectangle 6"/>
          <p:cNvSpPr>
            <a:spLocks noChangeArrowheads="1"/>
          </p:cNvSpPr>
          <p:nvPr/>
        </p:nvSpPr>
        <p:spPr bwMode="auto">
          <a:xfrm flipV="1">
            <a:off x="2513012" y="4202113"/>
            <a:ext cx="5334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47" name="Rectangle 7"/>
          <p:cNvSpPr>
            <a:spLocks noChangeArrowheads="1"/>
          </p:cNvSpPr>
          <p:nvPr/>
        </p:nvSpPr>
        <p:spPr bwMode="auto">
          <a:xfrm flipV="1">
            <a:off x="2513012" y="4267200"/>
            <a:ext cx="152400" cy="22098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48" name="Rectangle 8"/>
          <p:cNvSpPr>
            <a:spLocks noChangeArrowheads="1"/>
          </p:cNvSpPr>
          <p:nvPr/>
        </p:nvSpPr>
        <p:spPr bwMode="auto">
          <a:xfrm>
            <a:off x="9675812" y="5181600"/>
            <a:ext cx="3048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49" name="Rectangle 9"/>
          <p:cNvSpPr>
            <a:spLocks noChangeArrowheads="1"/>
          </p:cNvSpPr>
          <p:nvPr/>
        </p:nvSpPr>
        <p:spPr bwMode="auto">
          <a:xfrm flipV="1">
            <a:off x="9947276" y="5181600"/>
            <a:ext cx="185737" cy="1295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50" name="Rectangle 10"/>
          <p:cNvSpPr>
            <a:spLocks noChangeArrowheads="1"/>
          </p:cNvSpPr>
          <p:nvPr/>
        </p:nvSpPr>
        <p:spPr bwMode="auto">
          <a:xfrm flipV="1">
            <a:off x="2589212" y="6369050"/>
            <a:ext cx="74676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nvGrpSpPr>
          <p:cNvPr id="599051" name="Group 11"/>
          <p:cNvGrpSpPr>
            <a:grpSpLocks/>
          </p:cNvGrpSpPr>
          <p:nvPr/>
        </p:nvGrpSpPr>
        <p:grpSpPr bwMode="auto">
          <a:xfrm>
            <a:off x="3046413" y="2514601"/>
            <a:ext cx="2492375" cy="1001713"/>
            <a:chOff x="1056" y="1241"/>
            <a:chExt cx="1570" cy="631"/>
          </a:xfrm>
        </p:grpSpPr>
        <p:sp>
          <p:nvSpPr>
            <p:cNvPr id="35860" name="Rectangle 12"/>
            <p:cNvSpPr>
              <a:spLocks noChangeArrowheads="1"/>
            </p:cNvSpPr>
            <p:nvPr/>
          </p:nvSpPr>
          <p:spPr bwMode="auto">
            <a:xfrm>
              <a:off x="2029" y="1522"/>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1" name="Rectangle 13"/>
            <p:cNvSpPr>
              <a:spLocks noChangeArrowheads="1"/>
            </p:cNvSpPr>
            <p:nvPr/>
          </p:nvSpPr>
          <p:spPr bwMode="auto">
            <a:xfrm>
              <a:off x="1584" y="1522"/>
              <a:ext cx="541" cy="9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2" name="Rectangle 14"/>
            <p:cNvSpPr>
              <a:spLocks noChangeArrowheads="1"/>
            </p:cNvSpPr>
            <p:nvPr/>
          </p:nvSpPr>
          <p:spPr bwMode="auto">
            <a:xfrm>
              <a:off x="2530" y="1241"/>
              <a:ext cx="96" cy="24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3" name="Rectangle 15"/>
            <p:cNvSpPr>
              <a:spLocks noChangeArrowheads="1"/>
            </p:cNvSpPr>
            <p:nvPr/>
          </p:nvSpPr>
          <p:spPr bwMode="auto">
            <a:xfrm>
              <a:off x="1550" y="124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4" name="Rectangle 16"/>
            <p:cNvSpPr>
              <a:spLocks noChangeArrowheads="1"/>
            </p:cNvSpPr>
            <p:nvPr/>
          </p:nvSpPr>
          <p:spPr bwMode="auto">
            <a:xfrm>
              <a:off x="1310"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5" name="Rectangle 17"/>
            <p:cNvSpPr>
              <a:spLocks noChangeArrowheads="1"/>
            </p:cNvSpPr>
            <p:nvPr/>
          </p:nvSpPr>
          <p:spPr bwMode="auto">
            <a:xfrm>
              <a:off x="1070" y="150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6" name="Rectangle 18"/>
            <p:cNvSpPr>
              <a:spLocks noChangeArrowheads="1"/>
            </p:cNvSpPr>
            <p:nvPr/>
          </p:nvSpPr>
          <p:spPr bwMode="auto">
            <a:xfrm>
              <a:off x="1056" y="124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9059" name="Rectangle 19"/>
          <p:cNvSpPr>
            <a:spLocks noChangeArrowheads="1"/>
          </p:cNvSpPr>
          <p:nvPr/>
        </p:nvSpPr>
        <p:spPr bwMode="auto">
          <a:xfrm>
            <a:off x="5103812" y="3744913"/>
            <a:ext cx="7620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nvGrpSpPr>
          <p:cNvPr id="599060" name="Group 20"/>
          <p:cNvGrpSpPr>
            <a:grpSpLocks/>
          </p:cNvGrpSpPr>
          <p:nvPr/>
        </p:nvGrpSpPr>
        <p:grpSpPr bwMode="auto">
          <a:xfrm>
            <a:off x="5484812" y="4648200"/>
            <a:ext cx="381000" cy="1066800"/>
            <a:chOff x="2592" y="2592"/>
            <a:chExt cx="240" cy="672"/>
          </a:xfrm>
        </p:grpSpPr>
        <p:sp>
          <p:nvSpPr>
            <p:cNvPr id="35858" name="Rectangle 21"/>
            <p:cNvSpPr>
              <a:spLocks noChangeArrowheads="1"/>
            </p:cNvSpPr>
            <p:nvPr/>
          </p:nvSpPr>
          <p:spPr bwMode="auto">
            <a:xfrm>
              <a:off x="2592" y="2592"/>
              <a:ext cx="240"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59" name="Rectangle 22"/>
            <p:cNvSpPr>
              <a:spLocks noChangeArrowheads="1"/>
            </p:cNvSpPr>
            <p:nvPr/>
          </p:nvSpPr>
          <p:spPr bwMode="auto">
            <a:xfrm>
              <a:off x="2592" y="2592"/>
              <a:ext cx="96" cy="67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9063" name="Rectangle 23"/>
          <p:cNvSpPr>
            <a:spLocks noChangeArrowheads="1"/>
          </p:cNvSpPr>
          <p:nvPr/>
        </p:nvSpPr>
        <p:spPr bwMode="auto">
          <a:xfrm>
            <a:off x="2132012" y="5616575"/>
            <a:ext cx="3429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9064" name="Rectangle 24"/>
          <p:cNvSpPr>
            <a:spLocks noChangeArrowheads="1"/>
          </p:cNvSpPr>
          <p:nvPr/>
        </p:nvSpPr>
        <p:spPr bwMode="auto">
          <a:xfrm>
            <a:off x="2208212" y="2743200"/>
            <a:ext cx="3276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9065" name="Rectangle 25"/>
          <p:cNvSpPr>
            <a:spLocks noChangeArrowheads="1"/>
          </p:cNvSpPr>
          <p:nvPr/>
        </p:nvSpPr>
        <p:spPr bwMode="auto">
          <a:xfrm>
            <a:off x="2132012" y="2743200"/>
            <a:ext cx="152400" cy="29718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54" name="Rectangle 26"/>
          <p:cNvSpPr>
            <a:spLocks noGrp="1" noChangeArrowheads="1"/>
          </p:cNvSpPr>
          <p:nvPr>
            <p:ph type="title"/>
          </p:nvPr>
        </p:nvSpPr>
        <p:spPr>
          <a:xfrm>
            <a:off x="2673351" y="533400"/>
            <a:ext cx="7793037" cy="1143000"/>
          </a:xfrm>
        </p:spPr>
        <p:txBody>
          <a:bodyPr/>
          <a:lstStyle/>
          <a:p>
            <a:pPr eaLnBrk="1" hangingPunct="1"/>
            <a:r>
              <a:rPr lang="en-US" altLang="en-US" smtClean="0"/>
              <a:t>Animating the Datapath</a:t>
            </a:r>
          </a:p>
        </p:txBody>
      </p:sp>
      <p:pic>
        <p:nvPicPr>
          <p:cNvPr id="35855"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7" y="2209800"/>
            <a:ext cx="82931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56" name="Text Box 28"/>
          <p:cNvSpPr txBox="1">
            <a:spLocks noChangeArrowheads="1"/>
          </p:cNvSpPr>
          <p:nvPr/>
        </p:nvSpPr>
        <p:spPr bwMode="auto">
          <a:xfrm>
            <a:off x="7161213" y="1978969"/>
            <a:ext cx="3318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lw rt, offset(rs)</a:t>
            </a:r>
            <a:endParaRPr lang="en-US" altLang="en-US" sz="1800" b="1">
              <a:latin typeface="Courier" pitchFamily="49" charset="0"/>
            </a:endParaRPr>
          </a:p>
        </p:txBody>
      </p:sp>
      <p:sp>
        <p:nvSpPr>
          <p:cNvPr id="35857" name="Rectangle 29"/>
          <p:cNvSpPr>
            <a:spLocks noChangeArrowheads="1"/>
          </p:cNvSpPr>
          <p:nvPr/>
        </p:nvSpPr>
        <p:spPr bwMode="auto">
          <a:xfrm>
            <a:off x="5900737" y="2574926"/>
            <a:ext cx="477520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b="1">
                <a:latin typeface="Helvetica" panose="020B0604020202020204" pitchFamily="34" charset="0"/>
              </a:rPr>
              <a:t>R[rt] &lt;- </a:t>
            </a:r>
            <a:r>
              <a:rPr lang="en-US" altLang="en-US" b="1">
                <a:solidFill>
                  <a:srgbClr val="000066"/>
                </a:solidFill>
                <a:latin typeface="Helvetica" panose="020B0604020202020204" pitchFamily="34" charset="0"/>
              </a:rPr>
              <a:t>MEM[</a:t>
            </a:r>
            <a:r>
              <a:rPr lang="en-US" altLang="en-US" b="1">
                <a:latin typeface="Helvetica" panose="020B0604020202020204" pitchFamily="34" charset="0"/>
              </a:rPr>
              <a:t>R[rs] + s_extend(offset)</a:t>
            </a:r>
            <a:r>
              <a:rPr lang="en-US" altLang="en-US" b="1">
                <a:solidFill>
                  <a:srgbClr val="000066"/>
                </a:solidFill>
                <a:latin typeface="Helvetica" panose="020B0604020202020204" pitchFamily="34" charset="0"/>
              </a:rPr>
              <a:t>]</a:t>
            </a:r>
            <a:r>
              <a:rPr lang="en-US" altLang="en-US" b="1">
                <a:latin typeface="Helvetica" panose="020B0604020202020204" pitchFamily="34" charset="0"/>
              </a:rPr>
              <a:t>;</a:t>
            </a:r>
          </a:p>
        </p:txBody>
      </p:sp>
    </p:spTree>
    <p:extLst>
      <p:ext uri="{BB962C8B-B14F-4D97-AF65-F5344CB8AC3E}">
        <p14:creationId xmlns:p14="http://schemas.microsoft.com/office/powerpoint/2010/main" val="2608927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9051"/>
                                        </p:tgtEl>
                                        <p:attrNameLst>
                                          <p:attrName>style.visibility</p:attrName>
                                        </p:attrNameLst>
                                      </p:cBhvr>
                                      <p:to>
                                        <p:strVal val="visible"/>
                                      </p:to>
                                    </p:set>
                                    <p:animEffect transition="in" filter="wipe(up)">
                                      <p:cBhvr>
                                        <p:cTn id="7" dur="500"/>
                                        <p:tgtEl>
                                          <p:spTgt spid="5990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99064"/>
                                        </p:tgtEl>
                                        <p:attrNameLst>
                                          <p:attrName>style.visibility</p:attrName>
                                        </p:attrNameLst>
                                      </p:cBhvr>
                                      <p:to>
                                        <p:strVal val="visible"/>
                                      </p:to>
                                    </p:set>
                                    <p:animEffect transition="in" filter="wipe(right)">
                                      <p:cBhvr>
                                        <p:cTn id="12" dur="500"/>
                                        <p:tgtEl>
                                          <p:spTgt spid="5990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99065"/>
                                        </p:tgtEl>
                                        <p:attrNameLst>
                                          <p:attrName>style.visibility</p:attrName>
                                        </p:attrNameLst>
                                      </p:cBhvr>
                                      <p:to>
                                        <p:strVal val="visible"/>
                                      </p:to>
                                    </p:set>
                                    <p:animEffect transition="in" filter="wipe(up)">
                                      <p:cBhvr>
                                        <p:cTn id="17" dur="500"/>
                                        <p:tgtEl>
                                          <p:spTgt spid="5990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9063"/>
                                        </p:tgtEl>
                                        <p:attrNameLst>
                                          <p:attrName>style.visibility</p:attrName>
                                        </p:attrNameLst>
                                      </p:cBhvr>
                                      <p:to>
                                        <p:strVal val="visible"/>
                                      </p:to>
                                    </p:set>
                                    <p:animEffect transition="in" filter="wipe(left)">
                                      <p:cBhvr>
                                        <p:cTn id="22" dur="500"/>
                                        <p:tgtEl>
                                          <p:spTgt spid="5990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99060"/>
                                        </p:tgtEl>
                                        <p:attrNameLst>
                                          <p:attrName>style.visibility</p:attrName>
                                        </p:attrNameLst>
                                      </p:cBhvr>
                                      <p:to>
                                        <p:strVal val="visible"/>
                                      </p:to>
                                    </p:set>
                                    <p:animEffect transition="in" filter="wipe(left)">
                                      <p:cBhvr>
                                        <p:cTn id="27" dur="500"/>
                                        <p:tgtEl>
                                          <p:spTgt spid="5990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9059"/>
                                        </p:tgtEl>
                                        <p:attrNameLst>
                                          <p:attrName>style.visibility</p:attrName>
                                        </p:attrNameLst>
                                      </p:cBhvr>
                                      <p:to>
                                        <p:strVal val="visible"/>
                                      </p:to>
                                    </p:set>
                                    <p:animEffect transition="in" filter="wipe(left)">
                                      <p:cBhvr>
                                        <p:cTn id="32" dur="500"/>
                                        <p:tgtEl>
                                          <p:spTgt spid="5990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9042"/>
                                        </p:tgtEl>
                                        <p:attrNameLst>
                                          <p:attrName>style.visibility</p:attrName>
                                        </p:attrNameLst>
                                      </p:cBhvr>
                                      <p:to>
                                        <p:strVal val="visible"/>
                                      </p:to>
                                    </p:set>
                                    <p:animEffect transition="in" filter="wipe(left)">
                                      <p:cBhvr>
                                        <p:cTn id="37" dur="500"/>
                                        <p:tgtEl>
                                          <p:spTgt spid="59904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9048"/>
                                        </p:tgtEl>
                                        <p:attrNameLst>
                                          <p:attrName>style.visibility</p:attrName>
                                        </p:attrNameLst>
                                      </p:cBhvr>
                                      <p:to>
                                        <p:strVal val="visible"/>
                                      </p:to>
                                    </p:set>
                                    <p:animEffect transition="in" filter="wipe(left)">
                                      <p:cBhvr>
                                        <p:cTn id="42" dur="500"/>
                                        <p:tgtEl>
                                          <p:spTgt spid="5990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99049"/>
                                        </p:tgtEl>
                                        <p:attrNameLst>
                                          <p:attrName>style.visibility</p:attrName>
                                        </p:attrNameLst>
                                      </p:cBhvr>
                                      <p:to>
                                        <p:strVal val="visible"/>
                                      </p:to>
                                    </p:set>
                                    <p:animEffect transition="in" filter="wipe(up)">
                                      <p:cBhvr>
                                        <p:cTn id="47" dur="500"/>
                                        <p:tgtEl>
                                          <p:spTgt spid="59904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599050"/>
                                        </p:tgtEl>
                                        <p:attrNameLst>
                                          <p:attrName>style.visibility</p:attrName>
                                        </p:attrNameLst>
                                      </p:cBhvr>
                                      <p:to>
                                        <p:strVal val="visible"/>
                                      </p:to>
                                    </p:set>
                                    <p:animEffect transition="in" filter="wipe(right)">
                                      <p:cBhvr>
                                        <p:cTn id="52" dur="500"/>
                                        <p:tgtEl>
                                          <p:spTgt spid="59905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99047"/>
                                        </p:tgtEl>
                                        <p:attrNameLst>
                                          <p:attrName>style.visibility</p:attrName>
                                        </p:attrNameLst>
                                      </p:cBhvr>
                                      <p:to>
                                        <p:strVal val="visible"/>
                                      </p:to>
                                    </p:set>
                                    <p:animEffect transition="in" filter="wipe(down)">
                                      <p:cBhvr>
                                        <p:cTn id="57" dur="500"/>
                                        <p:tgtEl>
                                          <p:spTgt spid="59904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9046"/>
                                        </p:tgtEl>
                                        <p:attrNameLst>
                                          <p:attrName>style.visibility</p:attrName>
                                        </p:attrNameLst>
                                      </p:cBhvr>
                                      <p:to>
                                        <p:strVal val="visible"/>
                                      </p:to>
                                    </p:set>
                                    <p:animEffect transition="in" filter="wipe(left)">
                                      <p:cBhvr>
                                        <p:cTn id="62" dur="500"/>
                                        <p:tgtEl>
                                          <p:spTgt spid="599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6" grpId="0" animBg="1" autoUpdateAnimBg="0"/>
      <p:bldP spid="599047" grpId="0" animBg="1" autoUpdateAnimBg="0"/>
      <p:bldP spid="599048" grpId="0" animBg="1" autoUpdateAnimBg="0"/>
      <p:bldP spid="599049" grpId="0" animBg="1" autoUpdateAnimBg="0"/>
      <p:bldP spid="599050" grpId="0" animBg="1" autoUpdateAnimBg="0"/>
      <p:bldP spid="599059"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6994" name="Group 2"/>
          <p:cNvGrpSpPr>
            <a:grpSpLocks/>
          </p:cNvGrpSpPr>
          <p:nvPr/>
        </p:nvGrpSpPr>
        <p:grpSpPr bwMode="auto">
          <a:xfrm>
            <a:off x="4986337" y="4648201"/>
            <a:ext cx="2514600" cy="663575"/>
            <a:chOff x="2352" y="2592"/>
            <a:chExt cx="1584" cy="418"/>
          </a:xfrm>
        </p:grpSpPr>
        <p:sp>
          <p:nvSpPr>
            <p:cNvPr id="36892" name="Rectangle 3"/>
            <p:cNvSpPr>
              <a:spLocks noChangeArrowheads="1"/>
            </p:cNvSpPr>
            <p:nvPr/>
          </p:nvSpPr>
          <p:spPr bwMode="auto">
            <a:xfrm flipV="1">
              <a:off x="2448" y="2592"/>
              <a:ext cx="96" cy="384"/>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93" name="Rectangle 4"/>
            <p:cNvSpPr>
              <a:spLocks noChangeArrowheads="1"/>
            </p:cNvSpPr>
            <p:nvPr/>
          </p:nvSpPr>
          <p:spPr bwMode="auto">
            <a:xfrm>
              <a:off x="2352" y="2592"/>
              <a:ext cx="144"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94" name="Rectangle 5"/>
            <p:cNvSpPr>
              <a:spLocks noChangeArrowheads="1"/>
            </p:cNvSpPr>
            <p:nvPr/>
          </p:nvSpPr>
          <p:spPr bwMode="auto">
            <a:xfrm>
              <a:off x="2448" y="2914"/>
              <a:ext cx="1488"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grpSp>
        <p:nvGrpSpPr>
          <p:cNvPr id="596998" name="Group 6"/>
          <p:cNvGrpSpPr>
            <a:grpSpLocks/>
          </p:cNvGrpSpPr>
          <p:nvPr/>
        </p:nvGrpSpPr>
        <p:grpSpPr bwMode="auto">
          <a:xfrm>
            <a:off x="2928938" y="2503488"/>
            <a:ext cx="2492375" cy="1001712"/>
            <a:chOff x="1056" y="1241"/>
            <a:chExt cx="1570" cy="631"/>
          </a:xfrm>
        </p:grpSpPr>
        <p:sp>
          <p:nvSpPr>
            <p:cNvPr id="36885" name="Rectangle 7"/>
            <p:cNvSpPr>
              <a:spLocks noChangeArrowheads="1"/>
            </p:cNvSpPr>
            <p:nvPr/>
          </p:nvSpPr>
          <p:spPr bwMode="auto">
            <a:xfrm>
              <a:off x="2530" y="1241"/>
              <a:ext cx="96" cy="24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6" name="Rectangle 8"/>
            <p:cNvSpPr>
              <a:spLocks noChangeArrowheads="1"/>
            </p:cNvSpPr>
            <p:nvPr/>
          </p:nvSpPr>
          <p:spPr bwMode="auto">
            <a:xfrm>
              <a:off x="1550" y="124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7" name="Rectangle 9"/>
            <p:cNvSpPr>
              <a:spLocks noChangeArrowheads="1"/>
            </p:cNvSpPr>
            <p:nvPr/>
          </p:nvSpPr>
          <p:spPr bwMode="auto">
            <a:xfrm>
              <a:off x="1666"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8" name="Rectangle 10"/>
            <p:cNvSpPr>
              <a:spLocks noChangeArrowheads="1"/>
            </p:cNvSpPr>
            <p:nvPr/>
          </p:nvSpPr>
          <p:spPr bwMode="auto">
            <a:xfrm>
              <a:off x="1570" y="1508"/>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9" name="Rectangle 11"/>
            <p:cNvSpPr>
              <a:spLocks noChangeArrowheads="1"/>
            </p:cNvSpPr>
            <p:nvPr/>
          </p:nvSpPr>
          <p:spPr bwMode="auto">
            <a:xfrm>
              <a:off x="1310"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90" name="Rectangle 12"/>
            <p:cNvSpPr>
              <a:spLocks noChangeArrowheads="1"/>
            </p:cNvSpPr>
            <p:nvPr/>
          </p:nvSpPr>
          <p:spPr bwMode="auto">
            <a:xfrm>
              <a:off x="1070" y="150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91" name="Rectangle 13"/>
            <p:cNvSpPr>
              <a:spLocks noChangeArrowheads="1"/>
            </p:cNvSpPr>
            <p:nvPr/>
          </p:nvSpPr>
          <p:spPr bwMode="auto">
            <a:xfrm>
              <a:off x="1056" y="124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grpSp>
        <p:nvGrpSpPr>
          <p:cNvPr id="597006" name="Group 14"/>
          <p:cNvGrpSpPr>
            <a:grpSpLocks/>
          </p:cNvGrpSpPr>
          <p:nvPr/>
        </p:nvGrpSpPr>
        <p:grpSpPr bwMode="auto">
          <a:xfrm>
            <a:off x="6434137" y="4189413"/>
            <a:ext cx="1055688" cy="665162"/>
            <a:chOff x="3264" y="2303"/>
            <a:chExt cx="665" cy="419"/>
          </a:xfrm>
        </p:grpSpPr>
        <p:sp>
          <p:nvSpPr>
            <p:cNvPr id="36882" name="Rectangle 15"/>
            <p:cNvSpPr>
              <a:spLocks noChangeArrowheads="1"/>
            </p:cNvSpPr>
            <p:nvPr/>
          </p:nvSpPr>
          <p:spPr bwMode="auto">
            <a:xfrm flipV="1">
              <a:off x="3483" y="2325"/>
              <a:ext cx="117" cy="391"/>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83" name="Rectangle 16"/>
            <p:cNvSpPr>
              <a:spLocks noChangeArrowheads="1"/>
            </p:cNvSpPr>
            <p:nvPr/>
          </p:nvSpPr>
          <p:spPr bwMode="auto">
            <a:xfrm>
              <a:off x="3545" y="2626"/>
              <a:ext cx="384"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84" name="Rectangle 17"/>
            <p:cNvSpPr>
              <a:spLocks noChangeArrowheads="1"/>
            </p:cNvSpPr>
            <p:nvPr/>
          </p:nvSpPr>
          <p:spPr bwMode="auto">
            <a:xfrm>
              <a:off x="3264" y="2303"/>
              <a:ext cx="288"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grpSp>
        <p:nvGrpSpPr>
          <p:cNvPr id="597010" name="Group 18"/>
          <p:cNvGrpSpPr>
            <a:grpSpLocks/>
          </p:cNvGrpSpPr>
          <p:nvPr/>
        </p:nvGrpSpPr>
        <p:grpSpPr bwMode="auto">
          <a:xfrm>
            <a:off x="5367337" y="4648200"/>
            <a:ext cx="381000" cy="1066800"/>
            <a:chOff x="2592" y="2592"/>
            <a:chExt cx="240" cy="672"/>
          </a:xfrm>
        </p:grpSpPr>
        <p:sp>
          <p:nvSpPr>
            <p:cNvPr id="36880" name="Rectangle 19"/>
            <p:cNvSpPr>
              <a:spLocks noChangeArrowheads="1"/>
            </p:cNvSpPr>
            <p:nvPr/>
          </p:nvSpPr>
          <p:spPr bwMode="auto">
            <a:xfrm>
              <a:off x="2592" y="2592"/>
              <a:ext cx="240"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1" name="Rectangle 20"/>
            <p:cNvSpPr>
              <a:spLocks noChangeArrowheads="1"/>
            </p:cNvSpPr>
            <p:nvPr/>
          </p:nvSpPr>
          <p:spPr bwMode="auto">
            <a:xfrm>
              <a:off x="2592" y="2592"/>
              <a:ext cx="96" cy="67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7013" name="Rectangle 21"/>
          <p:cNvSpPr>
            <a:spLocks noChangeArrowheads="1"/>
          </p:cNvSpPr>
          <p:nvPr/>
        </p:nvSpPr>
        <p:spPr bwMode="auto">
          <a:xfrm>
            <a:off x="2014537" y="5616575"/>
            <a:ext cx="3429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7014" name="Rectangle 22"/>
          <p:cNvSpPr>
            <a:spLocks noChangeArrowheads="1"/>
          </p:cNvSpPr>
          <p:nvPr/>
        </p:nvSpPr>
        <p:spPr bwMode="auto">
          <a:xfrm>
            <a:off x="2090737" y="2743200"/>
            <a:ext cx="3276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7015" name="Rectangle 23"/>
          <p:cNvSpPr>
            <a:spLocks noChangeArrowheads="1"/>
          </p:cNvSpPr>
          <p:nvPr/>
        </p:nvSpPr>
        <p:spPr bwMode="auto">
          <a:xfrm>
            <a:off x="2014537" y="2743200"/>
            <a:ext cx="152400" cy="29718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73" name="Rectangle 24"/>
          <p:cNvSpPr>
            <a:spLocks noGrp="1" noChangeArrowheads="1"/>
          </p:cNvSpPr>
          <p:nvPr>
            <p:ph type="title"/>
          </p:nvPr>
        </p:nvSpPr>
        <p:spPr>
          <a:xfrm>
            <a:off x="2673351" y="609600"/>
            <a:ext cx="7793037" cy="1143000"/>
          </a:xfrm>
        </p:spPr>
        <p:txBody>
          <a:bodyPr/>
          <a:lstStyle/>
          <a:p>
            <a:pPr eaLnBrk="1" hangingPunct="1"/>
            <a:r>
              <a:rPr lang="en-US" altLang="en-US" smtClean="0"/>
              <a:t>Animating the Datapath</a:t>
            </a:r>
          </a:p>
        </p:txBody>
      </p:sp>
      <p:grpSp>
        <p:nvGrpSpPr>
          <p:cNvPr id="597017" name="Group 25"/>
          <p:cNvGrpSpPr>
            <a:grpSpLocks/>
          </p:cNvGrpSpPr>
          <p:nvPr/>
        </p:nvGrpSpPr>
        <p:grpSpPr bwMode="auto">
          <a:xfrm>
            <a:off x="4986337" y="3733800"/>
            <a:ext cx="762000" cy="1066800"/>
            <a:chOff x="2352" y="2016"/>
            <a:chExt cx="480" cy="672"/>
          </a:xfrm>
        </p:grpSpPr>
        <p:sp>
          <p:nvSpPr>
            <p:cNvPr id="36878" name="Rectangle 26"/>
            <p:cNvSpPr>
              <a:spLocks noChangeArrowheads="1"/>
            </p:cNvSpPr>
            <p:nvPr/>
          </p:nvSpPr>
          <p:spPr bwMode="auto">
            <a:xfrm>
              <a:off x="2352" y="2016"/>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79" name="Rectangle 27"/>
            <p:cNvSpPr>
              <a:spLocks noChangeArrowheads="1"/>
            </p:cNvSpPr>
            <p:nvPr/>
          </p:nvSpPr>
          <p:spPr bwMode="auto">
            <a:xfrm>
              <a:off x="2352" y="2599"/>
              <a:ext cx="144" cy="89"/>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pic>
        <p:nvPicPr>
          <p:cNvPr id="36875"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2184400"/>
            <a:ext cx="82931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6" name="Text Box 29"/>
          <p:cNvSpPr txBox="1">
            <a:spLocks noChangeArrowheads="1"/>
          </p:cNvSpPr>
          <p:nvPr/>
        </p:nvSpPr>
        <p:spPr bwMode="auto">
          <a:xfrm>
            <a:off x="7161213" y="1978969"/>
            <a:ext cx="3318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sw rt, offset(rs)</a:t>
            </a:r>
            <a:endParaRPr lang="en-US" altLang="en-US" sz="1800" b="1">
              <a:latin typeface="Courier" pitchFamily="49" charset="0"/>
            </a:endParaRPr>
          </a:p>
        </p:txBody>
      </p:sp>
      <p:sp>
        <p:nvSpPr>
          <p:cNvPr id="36877" name="Rectangle 30"/>
          <p:cNvSpPr>
            <a:spLocks noChangeArrowheads="1"/>
          </p:cNvSpPr>
          <p:nvPr/>
        </p:nvSpPr>
        <p:spPr bwMode="auto">
          <a:xfrm>
            <a:off x="5594350" y="2514601"/>
            <a:ext cx="507206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b="1">
                <a:solidFill>
                  <a:srgbClr val="000066"/>
                </a:solidFill>
                <a:latin typeface="Helvetica" panose="020B0604020202020204" pitchFamily="34" charset="0"/>
              </a:rPr>
              <a:t>MEM[</a:t>
            </a:r>
            <a:r>
              <a:rPr lang="en-US" altLang="en-US" b="1">
                <a:latin typeface="Helvetica" panose="020B0604020202020204" pitchFamily="34" charset="0"/>
              </a:rPr>
              <a:t>R[rs] + sign_extend(offset)</a:t>
            </a:r>
            <a:r>
              <a:rPr lang="en-US" altLang="en-US" b="1">
                <a:solidFill>
                  <a:srgbClr val="000066"/>
                </a:solidFill>
                <a:latin typeface="Helvetica" panose="020B0604020202020204" pitchFamily="34" charset="0"/>
              </a:rPr>
              <a:t>]</a:t>
            </a:r>
            <a:r>
              <a:rPr lang="en-US" altLang="en-US" b="1">
                <a:latin typeface="Helvetica" panose="020B0604020202020204" pitchFamily="34" charset="0"/>
              </a:rPr>
              <a:t> &lt;- R[rt]</a:t>
            </a:r>
          </a:p>
        </p:txBody>
      </p:sp>
    </p:spTree>
    <p:extLst>
      <p:ext uri="{BB962C8B-B14F-4D97-AF65-F5344CB8AC3E}">
        <p14:creationId xmlns:p14="http://schemas.microsoft.com/office/powerpoint/2010/main" val="3165398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6998"/>
                                        </p:tgtEl>
                                        <p:attrNameLst>
                                          <p:attrName>style.visibility</p:attrName>
                                        </p:attrNameLst>
                                      </p:cBhvr>
                                      <p:to>
                                        <p:strVal val="visible"/>
                                      </p:to>
                                    </p:set>
                                    <p:animEffect transition="in" filter="wipe(up)">
                                      <p:cBhvr>
                                        <p:cTn id="7" dur="500"/>
                                        <p:tgtEl>
                                          <p:spTgt spid="5969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97014"/>
                                        </p:tgtEl>
                                        <p:attrNameLst>
                                          <p:attrName>style.visibility</p:attrName>
                                        </p:attrNameLst>
                                      </p:cBhvr>
                                      <p:to>
                                        <p:strVal val="visible"/>
                                      </p:to>
                                    </p:set>
                                    <p:animEffect transition="in" filter="wipe(right)">
                                      <p:cBhvr>
                                        <p:cTn id="12" dur="500"/>
                                        <p:tgtEl>
                                          <p:spTgt spid="5970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97015"/>
                                        </p:tgtEl>
                                        <p:attrNameLst>
                                          <p:attrName>style.visibility</p:attrName>
                                        </p:attrNameLst>
                                      </p:cBhvr>
                                      <p:to>
                                        <p:strVal val="visible"/>
                                      </p:to>
                                    </p:set>
                                    <p:animEffect transition="in" filter="wipe(up)">
                                      <p:cBhvr>
                                        <p:cTn id="17" dur="500"/>
                                        <p:tgtEl>
                                          <p:spTgt spid="5970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7013"/>
                                        </p:tgtEl>
                                        <p:attrNameLst>
                                          <p:attrName>style.visibility</p:attrName>
                                        </p:attrNameLst>
                                      </p:cBhvr>
                                      <p:to>
                                        <p:strVal val="visible"/>
                                      </p:to>
                                    </p:set>
                                    <p:animEffect transition="in" filter="wipe(left)">
                                      <p:cBhvr>
                                        <p:cTn id="22" dur="500"/>
                                        <p:tgtEl>
                                          <p:spTgt spid="5970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97010"/>
                                        </p:tgtEl>
                                        <p:attrNameLst>
                                          <p:attrName>style.visibility</p:attrName>
                                        </p:attrNameLst>
                                      </p:cBhvr>
                                      <p:to>
                                        <p:strVal val="visible"/>
                                      </p:to>
                                    </p:set>
                                    <p:animEffect transition="in" filter="wipe(left)">
                                      <p:cBhvr>
                                        <p:cTn id="27" dur="500"/>
                                        <p:tgtEl>
                                          <p:spTgt spid="5970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96994"/>
                                        </p:tgtEl>
                                        <p:attrNameLst>
                                          <p:attrName>style.visibility</p:attrName>
                                        </p:attrNameLst>
                                      </p:cBhvr>
                                      <p:to>
                                        <p:strVal val="visible"/>
                                      </p:to>
                                    </p:set>
                                    <p:animEffect transition="in" filter="wipe(left)">
                                      <p:cBhvr>
                                        <p:cTn id="32" dur="500"/>
                                        <p:tgtEl>
                                          <p:spTgt spid="59699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7017"/>
                                        </p:tgtEl>
                                        <p:attrNameLst>
                                          <p:attrName>style.visibility</p:attrName>
                                        </p:attrNameLst>
                                      </p:cBhvr>
                                      <p:to>
                                        <p:strVal val="visible"/>
                                      </p:to>
                                    </p:set>
                                    <p:animEffect transition="in" filter="wipe(left)">
                                      <p:cBhvr>
                                        <p:cTn id="37" dur="500"/>
                                        <p:tgtEl>
                                          <p:spTgt spid="5970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97006"/>
                                        </p:tgtEl>
                                        <p:attrNameLst>
                                          <p:attrName>style.visibility</p:attrName>
                                        </p:attrNameLst>
                                      </p:cBhvr>
                                      <p:to>
                                        <p:strVal val="visible"/>
                                      </p:to>
                                    </p:set>
                                    <p:animEffect transition="in" filter="wipe(left)">
                                      <p:cBhvr>
                                        <p:cTn id="42" dur="500"/>
                                        <p:tgtEl>
                                          <p:spTgt spid="597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mtClean="0"/>
              <a:t>Datapath: Branch Instruction</a:t>
            </a:r>
          </a:p>
        </p:txBody>
      </p:sp>
      <p:pic>
        <p:nvPicPr>
          <p:cNvPr id="37892" name="Picture 4" descr="F05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2" y="1905000"/>
            <a:ext cx="5791200"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5"/>
          <p:cNvSpPr txBox="1">
            <a:spLocks noChangeArrowheads="1"/>
          </p:cNvSpPr>
          <p:nvPr/>
        </p:nvSpPr>
        <p:spPr bwMode="auto">
          <a:xfrm>
            <a:off x="5267326" y="6216650"/>
            <a:ext cx="113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Datapath</a:t>
            </a:r>
          </a:p>
        </p:txBody>
      </p:sp>
      <p:sp>
        <p:nvSpPr>
          <p:cNvPr id="37894" name="Text Box 6"/>
          <p:cNvSpPr txBox="1">
            <a:spLocks noChangeArrowheads="1"/>
          </p:cNvSpPr>
          <p:nvPr/>
        </p:nvSpPr>
        <p:spPr bwMode="auto">
          <a:xfrm>
            <a:off x="2511426" y="2362201"/>
            <a:ext cx="212462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No shift hardware required:</a:t>
            </a:r>
          </a:p>
          <a:p>
            <a:pPr eaLnBrk="1" hangingPunct="1"/>
            <a:r>
              <a:rPr lang="en-US" altLang="en-US" sz="1200">
                <a:latin typeface="Tahoma" panose="020B0604030504040204" pitchFamily="34" charset="0"/>
              </a:rPr>
              <a:t>simply connect wires from </a:t>
            </a:r>
          </a:p>
          <a:p>
            <a:pPr eaLnBrk="1" hangingPunct="1"/>
            <a:r>
              <a:rPr lang="en-US" altLang="en-US" sz="1200">
                <a:latin typeface="Tahoma" panose="020B0604030504040204" pitchFamily="34" charset="0"/>
              </a:rPr>
              <a:t>input to output, each shifted</a:t>
            </a:r>
          </a:p>
          <a:p>
            <a:pPr eaLnBrk="1" hangingPunct="1"/>
            <a:r>
              <a:rPr lang="en-US" altLang="en-US" sz="1200">
                <a:latin typeface="Tahoma" panose="020B0604030504040204" pitchFamily="34" charset="0"/>
              </a:rPr>
              <a:t>left 2 bits</a:t>
            </a:r>
          </a:p>
        </p:txBody>
      </p:sp>
      <p:sp>
        <p:nvSpPr>
          <p:cNvPr id="37895" name="Line 8"/>
          <p:cNvSpPr>
            <a:spLocks noChangeShapeType="1"/>
          </p:cNvSpPr>
          <p:nvPr/>
        </p:nvSpPr>
        <p:spPr bwMode="auto">
          <a:xfrm>
            <a:off x="4494212" y="2667000"/>
            <a:ext cx="1981200" cy="1524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1778546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1026"/>
          <p:cNvSpPr>
            <a:spLocks noChangeArrowheads="1"/>
          </p:cNvSpPr>
          <p:nvPr/>
        </p:nvSpPr>
        <p:spPr bwMode="auto">
          <a:xfrm>
            <a:off x="9599612" y="2857500"/>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19" name="Rectangle 1027"/>
          <p:cNvSpPr>
            <a:spLocks noChangeArrowheads="1"/>
          </p:cNvSpPr>
          <p:nvPr/>
        </p:nvSpPr>
        <p:spPr bwMode="auto">
          <a:xfrm>
            <a:off x="8380412" y="2400300"/>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0" name="Rectangle 1028"/>
          <p:cNvSpPr>
            <a:spLocks noChangeArrowheads="1"/>
          </p:cNvSpPr>
          <p:nvPr/>
        </p:nvSpPr>
        <p:spPr bwMode="auto">
          <a:xfrm>
            <a:off x="6780212" y="3848100"/>
            <a:ext cx="5334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8021" name="Group 1029"/>
          <p:cNvGrpSpPr>
            <a:grpSpLocks/>
          </p:cNvGrpSpPr>
          <p:nvPr/>
        </p:nvGrpSpPr>
        <p:grpSpPr bwMode="auto">
          <a:xfrm>
            <a:off x="5332412" y="3717925"/>
            <a:ext cx="762000" cy="1066800"/>
            <a:chOff x="2976" y="2489"/>
            <a:chExt cx="480" cy="672"/>
          </a:xfrm>
        </p:grpSpPr>
        <p:sp>
          <p:nvSpPr>
            <p:cNvPr id="38936" name="Rectangle 1030"/>
            <p:cNvSpPr>
              <a:spLocks noChangeArrowheads="1"/>
            </p:cNvSpPr>
            <p:nvPr/>
          </p:nvSpPr>
          <p:spPr bwMode="auto">
            <a:xfrm>
              <a:off x="2976" y="3065"/>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7" name="Rectangle 1031"/>
            <p:cNvSpPr>
              <a:spLocks noChangeArrowheads="1"/>
            </p:cNvSpPr>
            <p:nvPr/>
          </p:nvSpPr>
          <p:spPr bwMode="auto">
            <a:xfrm>
              <a:off x="2976" y="2489"/>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8024" name="Rectangle 1032"/>
          <p:cNvSpPr>
            <a:spLocks noChangeArrowheads="1"/>
          </p:cNvSpPr>
          <p:nvPr/>
        </p:nvSpPr>
        <p:spPr bwMode="auto">
          <a:xfrm>
            <a:off x="2360612" y="2727325"/>
            <a:ext cx="152400" cy="29718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5" name="Rectangle 1033"/>
          <p:cNvSpPr>
            <a:spLocks noChangeArrowheads="1"/>
          </p:cNvSpPr>
          <p:nvPr/>
        </p:nvSpPr>
        <p:spPr bwMode="auto">
          <a:xfrm>
            <a:off x="2436812" y="2727325"/>
            <a:ext cx="3276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6" name="Rectangle 1034"/>
          <p:cNvSpPr>
            <a:spLocks noChangeArrowheads="1"/>
          </p:cNvSpPr>
          <p:nvPr/>
        </p:nvSpPr>
        <p:spPr bwMode="auto">
          <a:xfrm>
            <a:off x="2360612" y="5600700"/>
            <a:ext cx="3429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7" name="Rectangle 1035"/>
          <p:cNvSpPr>
            <a:spLocks noChangeArrowheads="1"/>
          </p:cNvSpPr>
          <p:nvPr/>
        </p:nvSpPr>
        <p:spPr bwMode="auto">
          <a:xfrm>
            <a:off x="5713412" y="3314701"/>
            <a:ext cx="152400" cy="2384425"/>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8" name="Rectangle 1036"/>
          <p:cNvSpPr>
            <a:spLocks noChangeArrowheads="1"/>
          </p:cNvSpPr>
          <p:nvPr/>
        </p:nvSpPr>
        <p:spPr bwMode="auto">
          <a:xfrm>
            <a:off x="5702300" y="3271838"/>
            <a:ext cx="2133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9" name="Rectangle 1037"/>
          <p:cNvSpPr>
            <a:spLocks noChangeArrowheads="1"/>
          </p:cNvSpPr>
          <p:nvPr/>
        </p:nvSpPr>
        <p:spPr bwMode="auto">
          <a:xfrm>
            <a:off x="8445500" y="3260725"/>
            <a:ext cx="381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8030" name="Group 1038"/>
          <p:cNvGrpSpPr>
            <a:grpSpLocks/>
          </p:cNvGrpSpPr>
          <p:nvPr/>
        </p:nvGrpSpPr>
        <p:grpSpPr bwMode="auto">
          <a:xfrm>
            <a:off x="3275013" y="2476501"/>
            <a:ext cx="2492375" cy="1001713"/>
            <a:chOff x="1056" y="1241"/>
            <a:chExt cx="1570" cy="631"/>
          </a:xfrm>
        </p:grpSpPr>
        <p:sp>
          <p:nvSpPr>
            <p:cNvPr id="38929" name="Rectangle 1039"/>
            <p:cNvSpPr>
              <a:spLocks noChangeArrowheads="1"/>
            </p:cNvSpPr>
            <p:nvPr/>
          </p:nvSpPr>
          <p:spPr bwMode="auto">
            <a:xfrm>
              <a:off x="2530" y="1241"/>
              <a:ext cx="96" cy="24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0" name="Rectangle 1040"/>
            <p:cNvSpPr>
              <a:spLocks noChangeArrowheads="1"/>
            </p:cNvSpPr>
            <p:nvPr/>
          </p:nvSpPr>
          <p:spPr bwMode="auto">
            <a:xfrm>
              <a:off x="1550" y="124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1" name="Rectangle 1041"/>
            <p:cNvSpPr>
              <a:spLocks noChangeArrowheads="1"/>
            </p:cNvSpPr>
            <p:nvPr/>
          </p:nvSpPr>
          <p:spPr bwMode="auto">
            <a:xfrm>
              <a:off x="1666"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2" name="Rectangle 1042"/>
            <p:cNvSpPr>
              <a:spLocks noChangeArrowheads="1"/>
            </p:cNvSpPr>
            <p:nvPr/>
          </p:nvSpPr>
          <p:spPr bwMode="auto">
            <a:xfrm>
              <a:off x="1570" y="1508"/>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3" name="Rectangle 1043"/>
            <p:cNvSpPr>
              <a:spLocks noChangeArrowheads="1"/>
            </p:cNvSpPr>
            <p:nvPr/>
          </p:nvSpPr>
          <p:spPr bwMode="auto">
            <a:xfrm>
              <a:off x="1310"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4" name="Rectangle 1044"/>
            <p:cNvSpPr>
              <a:spLocks noChangeArrowheads="1"/>
            </p:cNvSpPr>
            <p:nvPr/>
          </p:nvSpPr>
          <p:spPr bwMode="auto">
            <a:xfrm>
              <a:off x="1070" y="150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5" name="Rectangle 1045"/>
            <p:cNvSpPr>
              <a:spLocks noChangeArrowheads="1"/>
            </p:cNvSpPr>
            <p:nvPr/>
          </p:nvSpPr>
          <p:spPr bwMode="auto">
            <a:xfrm>
              <a:off x="1056" y="124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38925" name="Rectangle 1046"/>
          <p:cNvSpPr>
            <a:spLocks noGrp="1" noChangeArrowheads="1"/>
          </p:cNvSpPr>
          <p:nvPr>
            <p:ph type="title"/>
          </p:nvPr>
        </p:nvSpPr>
        <p:spPr>
          <a:xfrm>
            <a:off x="2673351" y="533400"/>
            <a:ext cx="7793037" cy="1143000"/>
          </a:xfrm>
        </p:spPr>
        <p:txBody>
          <a:bodyPr/>
          <a:lstStyle/>
          <a:p>
            <a:pPr eaLnBrk="1" hangingPunct="1"/>
            <a:r>
              <a:rPr lang="en-US" altLang="en-US" smtClean="0"/>
              <a:t>Animating the Datapath</a:t>
            </a:r>
          </a:p>
        </p:txBody>
      </p:sp>
      <p:sp>
        <p:nvSpPr>
          <p:cNvPr id="38926" name="Text Box 1047"/>
          <p:cNvSpPr txBox="1">
            <a:spLocks noChangeArrowheads="1"/>
          </p:cNvSpPr>
          <p:nvPr/>
        </p:nvSpPr>
        <p:spPr bwMode="auto">
          <a:xfrm>
            <a:off x="6323012" y="51435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beq rs, rt, offset</a:t>
            </a:r>
          </a:p>
        </p:txBody>
      </p:sp>
      <p:pic>
        <p:nvPicPr>
          <p:cNvPr id="38927" name="Picture 1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7" y="2095500"/>
            <a:ext cx="81661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8" name="Rectangle 1049"/>
          <p:cNvSpPr>
            <a:spLocks noChangeArrowheads="1"/>
          </p:cNvSpPr>
          <p:nvPr/>
        </p:nvSpPr>
        <p:spPr bwMode="auto">
          <a:xfrm>
            <a:off x="5865812" y="5775326"/>
            <a:ext cx="4833938" cy="701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a:r>
              <a:rPr lang="en-US" altLang="en-US" b="1">
                <a:latin typeface="Helvetica" panose="020B0604020202020204" pitchFamily="34" charset="0"/>
              </a:rPr>
              <a:t>if (R[rs] == R[rt]) then </a:t>
            </a:r>
            <a:br>
              <a:rPr lang="en-US" altLang="en-US" b="1">
                <a:latin typeface="Helvetica" panose="020B0604020202020204" pitchFamily="34" charset="0"/>
              </a:rPr>
            </a:br>
            <a:r>
              <a:rPr lang="en-US" altLang="en-US" b="1">
                <a:latin typeface="Helvetica" panose="020B0604020202020204" pitchFamily="34" charset="0"/>
              </a:rPr>
              <a:t>  PC &lt;- PC+4 + s_extend(offset&lt;&lt;2)</a:t>
            </a:r>
          </a:p>
        </p:txBody>
      </p:sp>
    </p:spTree>
    <p:extLst>
      <p:ext uri="{BB962C8B-B14F-4D97-AF65-F5344CB8AC3E}">
        <p14:creationId xmlns:p14="http://schemas.microsoft.com/office/powerpoint/2010/main" val="2917094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8030"/>
                                        </p:tgtEl>
                                        <p:attrNameLst>
                                          <p:attrName>style.visibility</p:attrName>
                                        </p:attrNameLst>
                                      </p:cBhvr>
                                      <p:to>
                                        <p:strVal val="visible"/>
                                      </p:to>
                                    </p:set>
                                    <p:animEffect transition="in" filter="wipe(up)">
                                      <p:cBhvr>
                                        <p:cTn id="7" dur="500"/>
                                        <p:tgtEl>
                                          <p:spTgt spid="598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98025"/>
                                        </p:tgtEl>
                                        <p:attrNameLst>
                                          <p:attrName>style.visibility</p:attrName>
                                        </p:attrNameLst>
                                      </p:cBhvr>
                                      <p:to>
                                        <p:strVal val="visible"/>
                                      </p:to>
                                    </p:set>
                                    <p:animEffect transition="in" filter="wipe(right)">
                                      <p:cBhvr>
                                        <p:cTn id="12" dur="500"/>
                                        <p:tgtEl>
                                          <p:spTgt spid="5980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98024"/>
                                        </p:tgtEl>
                                        <p:attrNameLst>
                                          <p:attrName>style.visibility</p:attrName>
                                        </p:attrNameLst>
                                      </p:cBhvr>
                                      <p:to>
                                        <p:strVal val="visible"/>
                                      </p:to>
                                    </p:set>
                                    <p:animEffect transition="in" filter="wipe(up)">
                                      <p:cBhvr>
                                        <p:cTn id="17" dur="500"/>
                                        <p:tgtEl>
                                          <p:spTgt spid="5980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8026"/>
                                        </p:tgtEl>
                                        <p:attrNameLst>
                                          <p:attrName>style.visibility</p:attrName>
                                        </p:attrNameLst>
                                      </p:cBhvr>
                                      <p:to>
                                        <p:strVal val="visible"/>
                                      </p:to>
                                    </p:set>
                                    <p:animEffect transition="in" filter="wipe(left)">
                                      <p:cBhvr>
                                        <p:cTn id="22" dur="500"/>
                                        <p:tgtEl>
                                          <p:spTgt spid="5980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598027"/>
                                        </p:tgtEl>
                                        <p:attrNameLst>
                                          <p:attrName>style.visibility</p:attrName>
                                        </p:attrNameLst>
                                      </p:cBhvr>
                                      <p:to>
                                        <p:strVal val="visible"/>
                                      </p:to>
                                    </p:set>
                                    <p:animEffect transition="in" filter="wipe(down)">
                                      <p:cBhvr>
                                        <p:cTn id="27" dur="500"/>
                                        <p:tgtEl>
                                          <p:spTgt spid="5980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98028"/>
                                        </p:tgtEl>
                                        <p:attrNameLst>
                                          <p:attrName>style.visibility</p:attrName>
                                        </p:attrNameLst>
                                      </p:cBhvr>
                                      <p:to>
                                        <p:strVal val="visible"/>
                                      </p:to>
                                    </p:set>
                                    <p:animEffect transition="in" filter="wipe(left)">
                                      <p:cBhvr>
                                        <p:cTn id="32" dur="500"/>
                                        <p:tgtEl>
                                          <p:spTgt spid="5980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8029"/>
                                        </p:tgtEl>
                                        <p:attrNameLst>
                                          <p:attrName>style.visibility</p:attrName>
                                        </p:attrNameLst>
                                      </p:cBhvr>
                                      <p:to>
                                        <p:strVal val="visible"/>
                                      </p:to>
                                    </p:set>
                                    <p:animEffect transition="in" filter="wipe(left)">
                                      <p:cBhvr>
                                        <p:cTn id="37" dur="500"/>
                                        <p:tgtEl>
                                          <p:spTgt spid="5980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98021"/>
                                        </p:tgtEl>
                                        <p:attrNameLst>
                                          <p:attrName>style.visibility</p:attrName>
                                        </p:attrNameLst>
                                      </p:cBhvr>
                                      <p:to>
                                        <p:strVal val="visible"/>
                                      </p:to>
                                    </p:set>
                                    <p:animEffect transition="in" filter="wipe(left)">
                                      <p:cBhvr>
                                        <p:cTn id="42" dur="500"/>
                                        <p:tgtEl>
                                          <p:spTgt spid="5980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98020"/>
                                        </p:tgtEl>
                                        <p:attrNameLst>
                                          <p:attrName>style.visibility</p:attrName>
                                        </p:attrNameLst>
                                      </p:cBhvr>
                                      <p:to>
                                        <p:strVal val="visible"/>
                                      </p:to>
                                    </p:set>
                                    <p:animEffect transition="in" filter="wipe(left)">
                                      <p:cBhvr>
                                        <p:cTn id="47" dur="500"/>
                                        <p:tgtEl>
                                          <p:spTgt spid="5980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98019"/>
                                        </p:tgtEl>
                                        <p:attrNameLst>
                                          <p:attrName>style.visibility</p:attrName>
                                        </p:attrNameLst>
                                      </p:cBhvr>
                                      <p:to>
                                        <p:strVal val="visible"/>
                                      </p:to>
                                    </p:set>
                                    <p:animEffect transition="in" filter="wipe(left)">
                                      <p:cBhvr>
                                        <p:cTn id="52" dur="500"/>
                                        <p:tgtEl>
                                          <p:spTgt spid="5980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98018"/>
                                        </p:tgtEl>
                                        <p:attrNameLst>
                                          <p:attrName>style.visibility</p:attrName>
                                        </p:attrNameLst>
                                      </p:cBhvr>
                                      <p:to>
                                        <p:strVal val="visible"/>
                                      </p:to>
                                    </p:set>
                                    <p:animEffect transition="in" filter="wipe(left)">
                                      <p:cBhvr>
                                        <p:cTn id="57" dur="500"/>
                                        <p:tgtEl>
                                          <p:spTgt spid="598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t>MIPS Datapath I: Single-Cycle</a:t>
            </a:r>
          </a:p>
        </p:txBody>
      </p:sp>
      <p:pic>
        <p:nvPicPr>
          <p:cNvPr id="39939" name="Picture 4" descr="f0511"/>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13072" t="35376" r="9804"/>
          <a:stretch>
            <a:fillRect/>
          </a:stretch>
        </p:blipFill>
        <p:spPr>
          <a:xfrm>
            <a:off x="1065212" y="2057400"/>
            <a:ext cx="9753600" cy="853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0" name="Text Box 5"/>
          <p:cNvSpPr txBox="1">
            <a:spLocks noChangeArrowheads="1"/>
          </p:cNvSpPr>
          <p:nvPr/>
        </p:nvSpPr>
        <p:spPr bwMode="auto">
          <a:xfrm>
            <a:off x="4189412" y="2057400"/>
            <a:ext cx="3487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Input is either register (R-type) or sign-extended</a:t>
            </a:r>
          </a:p>
          <a:p>
            <a:pPr eaLnBrk="1" hangingPunct="1"/>
            <a:r>
              <a:rPr lang="en-US" altLang="en-US" sz="1200">
                <a:latin typeface="Tahoma" panose="020B0604030504040204" pitchFamily="34" charset="0"/>
              </a:rPr>
              <a:t>lower half of instruction (load/store)</a:t>
            </a:r>
          </a:p>
        </p:txBody>
      </p:sp>
      <p:sp>
        <p:nvSpPr>
          <p:cNvPr id="39941" name="Text Box 6"/>
          <p:cNvSpPr txBox="1">
            <a:spLocks noChangeArrowheads="1"/>
          </p:cNvSpPr>
          <p:nvPr/>
        </p:nvSpPr>
        <p:spPr bwMode="auto">
          <a:xfrm>
            <a:off x="3732212" y="5895976"/>
            <a:ext cx="51958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Combining the datapaths for R-type instructions </a:t>
            </a:r>
          </a:p>
          <a:p>
            <a:pPr eaLnBrk="1" hangingPunct="1"/>
            <a:r>
              <a:rPr lang="en-US" altLang="en-US" sz="1600" b="1">
                <a:latin typeface="Tahoma" panose="020B0604030504040204" pitchFamily="34" charset="0"/>
              </a:rPr>
              <a:t>and load/stores using two multiplexors</a:t>
            </a:r>
          </a:p>
        </p:txBody>
      </p:sp>
      <p:sp>
        <p:nvSpPr>
          <p:cNvPr id="39942" name="Text Box 7"/>
          <p:cNvSpPr txBox="1">
            <a:spLocks noChangeArrowheads="1"/>
          </p:cNvSpPr>
          <p:nvPr/>
        </p:nvSpPr>
        <p:spPr bwMode="auto">
          <a:xfrm>
            <a:off x="1774825" y="5608639"/>
            <a:ext cx="14265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Data is either </a:t>
            </a:r>
          </a:p>
          <a:p>
            <a:pPr eaLnBrk="1" hangingPunct="1"/>
            <a:r>
              <a:rPr lang="en-US" altLang="en-US" sz="1200">
                <a:latin typeface="Tahoma" panose="020B0604030504040204" pitchFamily="34" charset="0"/>
              </a:rPr>
              <a:t>from ALU (R-type)</a:t>
            </a:r>
          </a:p>
          <a:p>
            <a:pPr eaLnBrk="1" hangingPunct="1"/>
            <a:r>
              <a:rPr lang="en-US" altLang="en-US" sz="1200">
                <a:latin typeface="Tahoma" panose="020B0604030504040204" pitchFamily="34" charset="0"/>
              </a:rPr>
              <a:t>or memory (load)</a:t>
            </a:r>
          </a:p>
        </p:txBody>
      </p:sp>
      <p:sp>
        <p:nvSpPr>
          <p:cNvPr id="39943" name="Line 8"/>
          <p:cNvSpPr>
            <a:spLocks noChangeShapeType="1"/>
          </p:cNvSpPr>
          <p:nvPr/>
        </p:nvSpPr>
        <p:spPr bwMode="auto">
          <a:xfrm flipV="1">
            <a:off x="2436812" y="4191000"/>
            <a:ext cx="381000" cy="1447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39944" name="Line 9"/>
          <p:cNvSpPr>
            <a:spLocks noChangeShapeType="1"/>
          </p:cNvSpPr>
          <p:nvPr/>
        </p:nvSpPr>
        <p:spPr bwMode="auto">
          <a:xfrm>
            <a:off x="5561012" y="2514600"/>
            <a:ext cx="304800" cy="12954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4229533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ChangeArrowheads="1"/>
          </p:cNvSpPr>
          <p:nvPr/>
        </p:nvSpPr>
        <p:spPr bwMode="auto">
          <a:xfrm>
            <a:off x="10056812" y="4419600"/>
            <a:ext cx="152400" cy="1143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0067" name="Rectangle 3"/>
          <p:cNvSpPr>
            <a:spLocks noChangeArrowheads="1"/>
          </p:cNvSpPr>
          <p:nvPr/>
        </p:nvSpPr>
        <p:spPr bwMode="auto">
          <a:xfrm>
            <a:off x="2741612" y="5486400"/>
            <a:ext cx="7467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0068" name="Rectangle 4"/>
          <p:cNvSpPr>
            <a:spLocks noChangeArrowheads="1"/>
          </p:cNvSpPr>
          <p:nvPr/>
        </p:nvSpPr>
        <p:spPr bwMode="auto">
          <a:xfrm>
            <a:off x="2698750" y="3429000"/>
            <a:ext cx="152400" cy="2209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00069" name="Group 5"/>
          <p:cNvGrpSpPr>
            <a:grpSpLocks/>
          </p:cNvGrpSpPr>
          <p:nvPr/>
        </p:nvGrpSpPr>
        <p:grpSpPr bwMode="auto">
          <a:xfrm>
            <a:off x="1816101" y="2263776"/>
            <a:ext cx="2852737" cy="479425"/>
            <a:chOff x="185" y="1426"/>
            <a:chExt cx="1797" cy="302"/>
          </a:xfrm>
        </p:grpSpPr>
        <p:sp>
          <p:nvSpPr>
            <p:cNvPr id="40980" name="Rectangle 6"/>
            <p:cNvSpPr>
              <a:spLocks noChangeArrowheads="1"/>
            </p:cNvSpPr>
            <p:nvPr/>
          </p:nvSpPr>
          <p:spPr bwMode="auto">
            <a:xfrm>
              <a:off x="185" y="1426"/>
              <a:ext cx="177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81" name="Rectangle 7"/>
            <p:cNvSpPr>
              <a:spLocks noChangeArrowheads="1"/>
            </p:cNvSpPr>
            <p:nvPr/>
          </p:nvSpPr>
          <p:spPr bwMode="auto">
            <a:xfrm>
              <a:off x="1248"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82" name="Rectangle 8"/>
            <p:cNvSpPr>
              <a:spLocks noChangeArrowheads="1"/>
            </p:cNvSpPr>
            <p:nvPr/>
          </p:nvSpPr>
          <p:spPr bwMode="auto">
            <a:xfrm>
              <a:off x="1563"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83" name="Rectangle 9"/>
            <p:cNvSpPr>
              <a:spLocks noChangeArrowheads="1"/>
            </p:cNvSpPr>
            <p:nvPr/>
          </p:nvSpPr>
          <p:spPr bwMode="auto">
            <a:xfrm>
              <a:off x="1886"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600074" name="Rectangle 10"/>
          <p:cNvSpPr>
            <a:spLocks noChangeArrowheads="1"/>
          </p:cNvSpPr>
          <p:nvPr/>
        </p:nvSpPr>
        <p:spPr bwMode="auto">
          <a:xfrm>
            <a:off x="2698750" y="3352800"/>
            <a:ext cx="533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00075" name="Group 11"/>
          <p:cNvGrpSpPr>
            <a:grpSpLocks/>
          </p:cNvGrpSpPr>
          <p:nvPr/>
        </p:nvGrpSpPr>
        <p:grpSpPr bwMode="auto">
          <a:xfrm>
            <a:off x="4951412" y="2971800"/>
            <a:ext cx="5181600" cy="2438400"/>
            <a:chOff x="2160" y="1872"/>
            <a:chExt cx="3264" cy="1536"/>
          </a:xfrm>
        </p:grpSpPr>
        <p:sp>
          <p:nvSpPr>
            <p:cNvPr id="40971" name="Rectangle 12"/>
            <p:cNvSpPr>
              <a:spLocks noChangeArrowheads="1"/>
            </p:cNvSpPr>
            <p:nvPr/>
          </p:nvSpPr>
          <p:spPr bwMode="auto">
            <a:xfrm>
              <a:off x="2688" y="240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2" name="Rectangle 13"/>
            <p:cNvSpPr>
              <a:spLocks noChangeArrowheads="1"/>
            </p:cNvSpPr>
            <p:nvPr/>
          </p:nvSpPr>
          <p:spPr bwMode="auto">
            <a:xfrm>
              <a:off x="2160" y="1872"/>
              <a:ext cx="72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3" name="Rectangle 14"/>
            <p:cNvSpPr>
              <a:spLocks noChangeArrowheads="1"/>
            </p:cNvSpPr>
            <p:nvPr/>
          </p:nvSpPr>
          <p:spPr bwMode="auto">
            <a:xfrm>
              <a:off x="3250" y="2112"/>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4" name="Rectangle 15"/>
            <p:cNvSpPr>
              <a:spLocks noChangeArrowheads="1"/>
            </p:cNvSpPr>
            <p:nvPr/>
          </p:nvSpPr>
          <p:spPr bwMode="auto">
            <a:xfrm>
              <a:off x="3456" y="2160"/>
              <a:ext cx="96" cy="124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5" name="Rectangle 16"/>
            <p:cNvSpPr>
              <a:spLocks noChangeArrowheads="1"/>
            </p:cNvSpPr>
            <p:nvPr/>
          </p:nvSpPr>
          <p:spPr bwMode="auto">
            <a:xfrm>
              <a:off x="3456" y="3312"/>
              <a:ext cx="15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6" name="Rectangle 17"/>
            <p:cNvSpPr>
              <a:spLocks noChangeArrowheads="1"/>
            </p:cNvSpPr>
            <p:nvPr/>
          </p:nvSpPr>
          <p:spPr bwMode="auto">
            <a:xfrm>
              <a:off x="4896" y="2880"/>
              <a:ext cx="96" cy="52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7" name="Rectangle 18"/>
            <p:cNvSpPr>
              <a:spLocks noChangeArrowheads="1"/>
            </p:cNvSpPr>
            <p:nvPr/>
          </p:nvSpPr>
          <p:spPr bwMode="auto">
            <a:xfrm>
              <a:off x="4896" y="288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8" name="Rectangle 19"/>
            <p:cNvSpPr>
              <a:spLocks noChangeArrowheads="1"/>
            </p:cNvSpPr>
            <p:nvPr/>
          </p:nvSpPr>
          <p:spPr bwMode="auto">
            <a:xfrm>
              <a:off x="5232" y="2784"/>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9" name="Rectangle 20"/>
            <p:cNvSpPr>
              <a:spLocks noChangeArrowheads="1"/>
            </p:cNvSpPr>
            <p:nvPr/>
          </p:nvSpPr>
          <p:spPr bwMode="auto">
            <a:xfrm>
              <a:off x="2160" y="2284"/>
              <a:ext cx="384" cy="8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0968" name="Rectangle 21"/>
          <p:cNvSpPr>
            <a:spLocks noGrp="1" noChangeArrowheads="1"/>
          </p:cNvSpPr>
          <p:nvPr>
            <p:ph type="title"/>
          </p:nvPr>
        </p:nvSpPr>
        <p:spPr/>
        <p:txBody>
          <a:bodyPr>
            <a:normAutofit fontScale="90000"/>
          </a:bodyPr>
          <a:lstStyle/>
          <a:p>
            <a:pPr eaLnBrk="1" hangingPunct="1"/>
            <a:r>
              <a:rPr lang="en-US" altLang="en-US" smtClean="0"/>
              <a:t>Animating the Datapath: </a:t>
            </a:r>
            <a:br>
              <a:rPr lang="en-US" altLang="en-US" smtClean="0"/>
            </a:br>
            <a:r>
              <a:rPr lang="en-US" altLang="en-US" smtClean="0"/>
              <a:t>R-type Instruction</a:t>
            </a:r>
          </a:p>
        </p:txBody>
      </p:sp>
      <p:sp>
        <p:nvSpPr>
          <p:cNvPr id="40969" name="Text Box 22"/>
          <p:cNvSpPr txBox="1">
            <a:spLocks noChangeArrowheads="1"/>
          </p:cNvSpPr>
          <p:nvPr/>
        </p:nvSpPr>
        <p:spPr bwMode="auto">
          <a:xfrm>
            <a:off x="7085012" y="1828800"/>
            <a:ext cx="237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add rd,rs,rt</a:t>
            </a:r>
          </a:p>
        </p:txBody>
      </p:sp>
      <p:pic>
        <p:nvPicPr>
          <p:cNvPr id="40970"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057400"/>
            <a:ext cx="8401050" cy="35194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916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00069"/>
                                        </p:tgtEl>
                                        <p:attrNameLst>
                                          <p:attrName>style.visibility</p:attrName>
                                        </p:attrNameLst>
                                      </p:cBhvr>
                                      <p:to>
                                        <p:strVal val="visible"/>
                                      </p:to>
                                    </p:set>
                                    <p:animEffect transition="in" filter="wipe(left)">
                                      <p:cBhvr>
                                        <p:cTn id="7" dur="500"/>
                                        <p:tgtEl>
                                          <p:spTgt spid="6000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0075"/>
                                        </p:tgtEl>
                                        <p:attrNameLst>
                                          <p:attrName>style.visibility</p:attrName>
                                        </p:attrNameLst>
                                      </p:cBhvr>
                                      <p:to>
                                        <p:strVal val="visible"/>
                                      </p:to>
                                    </p:set>
                                    <p:animEffect transition="in" filter="wipe(left)">
                                      <p:cBhvr>
                                        <p:cTn id="12" dur="500"/>
                                        <p:tgtEl>
                                          <p:spTgt spid="6000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00066"/>
                                        </p:tgtEl>
                                        <p:attrNameLst>
                                          <p:attrName>style.visibility</p:attrName>
                                        </p:attrNameLst>
                                      </p:cBhvr>
                                      <p:to>
                                        <p:strVal val="visible"/>
                                      </p:to>
                                    </p:set>
                                    <p:animEffect transition="in" filter="wipe(up)">
                                      <p:cBhvr>
                                        <p:cTn id="17" dur="500"/>
                                        <p:tgtEl>
                                          <p:spTgt spid="6000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600067"/>
                                        </p:tgtEl>
                                        <p:attrNameLst>
                                          <p:attrName>style.visibility</p:attrName>
                                        </p:attrNameLst>
                                      </p:cBhvr>
                                      <p:to>
                                        <p:strVal val="visible"/>
                                      </p:to>
                                    </p:set>
                                    <p:animEffect transition="in" filter="wipe(right)">
                                      <p:cBhvr>
                                        <p:cTn id="22" dur="500"/>
                                        <p:tgtEl>
                                          <p:spTgt spid="6000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600068"/>
                                        </p:tgtEl>
                                        <p:attrNameLst>
                                          <p:attrName>style.visibility</p:attrName>
                                        </p:attrNameLst>
                                      </p:cBhvr>
                                      <p:to>
                                        <p:strVal val="visible"/>
                                      </p:to>
                                    </p:set>
                                    <p:animEffect transition="in" filter="wipe(down)">
                                      <p:cBhvr>
                                        <p:cTn id="27" dur="500"/>
                                        <p:tgtEl>
                                          <p:spTgt spid="6000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00074"/>
                                        </p:tgtEl>
                                        <p:attrNameLst>
                                          <p:attrName>style.visibility</p:attrName>
                                        </p:attrNameLst>
                                      </p:cBhvr>
                                      <p:to>
                                        <p:strVal val="visible"/>
                                      </p:to>
                                    </p:set>
                                    <p:animEffect transition="in" filter="wipe(left)">
                                      <p:cBhvr>
                                        <p:cTn id="32" dur="500"/>
                                        <p:tgtEl>
                                          <p:spTgt spid="600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First</a:t>
            </a:r>
            <a:endParaRPr lang="en-IE" dirty="0"/>
          </a:p>
        </p:txBody>
      </p:sp>
      <p:sp>
        <p:nvSpPr>
          <p:cNvPr id="3" name="Content Placeholder 2"/>
          <p:cNvSpPr>
            <a:spLocks noGrp="1"/>
          </p:cNvSpPr>
          <p:nvPr>
            <p:ph idx="1"/>
          </p:nvPr>
        </p:nvSpPr>
        <p:spPr/>
        <p:txBody>
          <a:bodyPr/>
          <a:lstStyle/>
          <a:p>
            <a:r>
              <a:rPr lang="en-US" dirty="0"/>
              <a:t>I</a:t>
            </a:r>
            <a:r>
              <a:rPr lang="en-US" dirty="0" smtClean="0"/>
              <a:t>mplementation </a:t>
            </a:r>
            <a:r>
              <a:rPr lang="en-US" dirty="0"/>
              <a:t>that includes a subset of the core </a:t>
            </a:r>
            <a:r>
              <a:rPr lang="en-US" dirty="0" smtClean="0"/>
              <a:t>MIPS </a:t>
            </a:r>
            <a:r>
              <a:rPr lang="en-IE" dirty="0" smtClean="0"/>
              <a:t>instruction </a:t>
            </a:r>
            <a:r>
              <a:rPr lang="en-IE" dirty="0"/>
              <a:t>set</a:t>
            </a:r>
            <a:r>
              <a:rPr lang="en-IE" dirty="0" smtClean="0"/>
              <a:t>:</a:t>
            </a:r>
          </a:p>
          <a:p>
            <a:pPr lvl="1"/>
            <a:r>
              <a:rPr lang="en-US" dirty="0"/>
              <a:t>The memory-reference instructions load word (</a:t>
            </a:r>
            <a:r>
              <a:rPr lang="en-US" sz="2400" dirty="0" err="1"/>
              <a:t>lw</a:t>
            </a:r>
            <a:r>
              <a:rPr lang="en-US" dirty="0"/>
              <a:t>) and store word (</a:t>
            </a:r>
            <a:r>
              <a:rPr lang="en-US" sz="2400" dirty="0" err="1" smtClean="0"/>
              <a:t>sw</a:t>
            </a:r>
            <a:r>
              <a:rPr lang="en-US" dirty="0" smtClean="0"/>
              <a:t>)</a:t>
            </a:r>
          </a:p>
          <a:p>
            <a:pPr lvl="1"/>
            <a:r>
              <a:rPr lang="en-US" dirty="0" smtClean="0"/>
              <a:t>The </a:t>
            </a:r>
            <a:r>
              <a:rPr lang="en-US" dirty="0"/>
              <a:t>arithmetic-logical instructions </a:t>
            </a:r>
            <a:r>
              <a:rPr lang="en-US" sz="2800" dirty="0"/>
              <a:t>add</a:t>
            </a:r>
            <a:r>
              <a:rPr lang="en-US" dirty="0"/>
              <a:t>, </a:t>
            </a:r>
            <a:r>
              <a:rPr lang="en-US" sz="2800" dirty="0"/>
              <a:t>sub</a:t>
            </a:r>
            <a:r>
              <a:rPr lang="en-US" dirty="0"/>
              <a:t>, </a:t>
            </a:r>
            <a:r>
              <a:rPr lang="en-US" sz="2800" dirty="0"/>
              <a:t>AND</a:t>
            </a:r>
            <a:r>
              <a:rPr lang="en-US" dirty="0"/>
              <a:t>, </a:t>
            </a:r>
            <a:r>
              <a:rPr lang="en-US" sz="2800" dirty="0"/>
              <a:t>OR</a:t>
            </a:r>
            <a:r>
              <a:rPr lang="en-US" dirty="0"/>
              <a:t>, and </a:t>
            </a:r>
            <a:r>
              <a:rPr lang="en-US" sz="2800" dirty="0" err="1"/>
              <a:t>slt</a:t>
            </a:r>
            <a:endParaRPr lang="en-US" sz="2800" dirty="0"/>
          </a:p>
          <a:p>
            <a:pPr lvl="1"/>
            <a:r>
              <a:rPr lang="en-US" dirty="0" smtClean="0"/>
              <a:t>The </a:t>
            </a:r>
            <a:r>
              <a:rPr lang="en-US" dirty="0"/>
              <a:t>instructions branch equal (</a:t>
            </a:r>
            <a:r>
              <a:rPr lang="en-US" sz="2400" dirty="0" err="1"/>
              <a:t>beq</a:t>
            </a:r>
            <a:r>
              <a:rPr lang="en-US" dirty="0"/>
              <a:t>) and jump (</a:t>
            </a:r>
            <a:r>
              <a:rPr lang="en-US" sz="2400" dirty="0"/>
              <a:t>j</a:t>
            </a:r>
            <a:r>
              <a:rPr lang="en-US" dirty="0"/>
              <a:t>), which we add last</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a:t>
            </a:fld>
            <a:endParaRPr lang="en-US"/>
          </a:p>
        </p:txBody>
      </p:sp>
    </p:spTree>
    <p:extLst>
      <p:ext uri="{BB962C8B-B14F-4D97-AF65-F5344CB8AC3E}">
        <p14:creationId xmlns:p14="http://schemas.microsoft.com/office/powerpoint/2010/main" val="13832405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1090" name="Group 2"/>
          <p:cNvGrpSpPr>
            <a:grpSpLocks/>
          </p:cNvGrpSpPr>
          <p:nvPr/>
        </p:nvGrpSpPr>
        <p:grpSpPr bwMode="auto">
          <a:xfrm>
            <a:off x="1816101" y="2263776"/>
            <a:ext cx="2852737" cy="2384425"/>
            <a:chOff x="185" y="1426"/>
            <a:chExt cx="1797" cy="1502"/>
          </a:xfrm>
        </p:grpSpPr>
        <p:sp>
          <p:nvSpPr>
            <p:cNvPr id="42007" name="Rectangle 3"/>
            <p:cNvSpPr>
              <a:spLocks noChangeArrowheads="1"/>
            </p:cNvSpPr>
            <p:nvPr/>
          </p:nvSpPr>
          <p:spPr bwMode="auto">
            <a:xfrm>
              <a:off x="514" y="1536"/>
              <a:ext cx="96" cy="139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8" name="Rectangle 4"/>
            <p:cNvSpPr>
              <a:spLocks noChangeArrowheads="1"/>
            </p:cNvSpPr>
            <p:nvPr/>
          </p:nvSpPr>
          <p:spPr bwMode="auto">
            <a:xfrm>
              <a:off x="185" y="1426"/>
              <a:ext cx="177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9" name="Rectangle 5"/>
            <p:cNvSpPr>
              <a:spLocks noChangeArrowheads="1"/>
            </p:cNvSpPr>
            <p:nvPr/>
          </p:nvSpPr>
          <p:spPr bwMode="auto">
            <a:xfrm>
              <a:off x="1248"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10" name="Rectangle 6"/>
            <p:cNvSpPr>
              <a:spLocks noChangeArrowheads="1"/>
            </p:cNvSpPr>
            <p:nvPr/>
          </p:nvSpPr>
          <p:spPr bwMode="auto">
            <a:xfrm>
              <a:off x="1886"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601095" name="Rectangle 7"/>
          <p:cNvSpPr>
            <a:spLocks noChangeArrowheads="1"/>
          </p:cNvSpPr>
          <p:nvPr/>
        </p:nvSpPr>
        <p:spPr bwMode="auto">
          <a:xfrm>
            <a:off x="4951412" y="2971800"/>
            <a:ext cx="11430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01096" name="Group 8"/>
          <p:cNvGrpSpPr>
            <a:grpSpLocks/>
          </p:cNvGrpSpPr>
          <p:nvPr/>
        </p:nvGrpSpPr>
        <p:grpSpPr bwMode="auto">
          <a:xfrm>
            <a:off x="6681788" y="3352800"/>
            <a:ext cx="708025" cy="609600"/>
            <a:chOff x="3250" y="2112"/>
            <a:chExt cx="446" cy="384"/>
          </a:xfrm>
        </p:grpSpPr>
        <p:sp>
          <p:nvSpPr>
            <p:cNvPr id="42004" name="Rectangle 9"/>
            <p:cNvSpPr>
              <a:spLocks noChangeArrowheads="1"/>
            </p:cNvSpPr>
            <p:nvPr/>
          </p:nvSpPr>
          <p:spPr bwMode="auto">
            <a:xfrm>
              <a:off x="3504" y="240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5" name="Rectangle 10"/>
            <p:cNvSpPr>
              <a:spLocks noChangeArrowheads="1"/>
            </p:cNvSpPr>
            <p:nvPr/>
          </p:nvSpPr>
          <p:spPr bwMode="auto">
            <a:xfrm>
              <a:off x="3250" y="2112"/>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6" name="Rectangle 11"/>
            <p:cNvSpPr>
              <a:spLocks noChangeArrowheads="1"/>
            </p:cNvSpPr>
            <p:nvPr/>
          </p:nvSpPr>
          <p:spPr bwMode="auto">
            <a:xfrm>
              <a:off x="3456" y="2160"/>
              <a:ext cx="96" cy="33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601100" name="Rectangle 12"/>
          <p:cNvSpPr>
            <a:spLocks noChangeArrowheads="1"/>
          </p:cNvSpPr>
          <p:nvPr/>
        </p:nvSpPr>
        <p:spPr bwMode="auto">
          <a:xfrm>
            <a:off x="2698750" y="3352800"/>
            <a:ext cx="533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1" name="Rectangle 13"/>
          <p:cNvSpPr>
            <a:spLocks noChangeArrowheads="1"/>
          </p:cNvSpPr>
          <p:nvPr/>
        </p:nvSpPr>
        <p:spPr bwMode="auto">
          <a:xfrm>
            <a:off x="2698750" y="3429000"/>
            <a:ext cx="152400" cy="2209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2" name="Rectangle 14"/>
          <p:cNvSpPr>
            <a:spLocks noChangeArrowheads="1"/>
          </p:cNvSpPr>
          <p:nvPr/>
        </p:nvSpPr>
        <p:spPr bwMode="auto">
          <a:xfrm>
            <a:off x="2741612" y="5486400"/>
            <a:ext cx="7467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3" name="Rectangle 15"/>
          <p:cNvSpPr>
            <a:spLocks noChangeArrowheads="1"/>
          </p:cNvSpPr>
          <p:nvPr/>
        </p:nvSpPr>
        <p:spPr bwMode="auto">
          <a:xfrm>
            <a:off x="10056812" y="4419600"/>
            <a:ext cx="152400" cy="1143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4" name="Rectangle 16"/>
          <p:cNvSpPr>
            <a:spLocks noChangeArrowheads="1"/>
          </p:cNvSpPr>
          <p:nvPr/>
        </p:nvSpPr>
        <p:spPr bwMode="auto">
          <a:xfrm>
            <a:off x="9828212" y="4419600"/>
            <a:ext cx="3048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5" name="Rectangle 17"/>
          <p:cNvSpPr>
            <a:spLocks noChangeArrowheads="1"/>
          </p:cNvSpPr>
          <p:nvPr/>
        </p:nvSpPr>
        <p:spPr bwMode="auto">
          <a:xfrm>
            <a:off x="9218612" y="4222750"/>
            <a:ext cx="3810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1995" name="Rectangle 18"/>
          <p:cNvSpPr>
            <a:spLocks noGrp="1" noChangeArrowheads="1"/>
          </p:cNvSpPr>
          <p:nvPr>
            <p:ph type="title"/>
          </p:nvPr>
        </p:nvSpPr>
        <p:spPr/>
        <p:txBody>
          <a:bodyPr>
            <a:normAutofit fontScale="90000"/>
          </a:bodyPr>
          <a:lstStyle/>
          <a:p>
            <a:pPr eaLnBrk="1" hangingPunct="1"/>
            <a:r>
              <a:rPr lang="en-US" altLang="en-US" smtClean="0"/>
              <a:t>Animating the Datapath: </a:t>
            </a:r>
            <a:br>
              <a:rPr lang="en-US" altLang="en-US" smtClean="0"/>
            </a:br>
            <a:r>
              <a:rPr lang="en-US" altLang="en-US" smtClean="0"/>
              <a:t>Load Instruction</a:t>
            </a:r>
          </a:p>
        </p:txBody>
      </p:sp>
      <p:grpSp>
        <p:nvGrpSpPr>
          <p:cNvPr id="601107" name="Group 19"/>
          <p:cNvGrpSpPr>
            <a:grpSpLocks/>
          </p:cNvGrpSpPr>
          <p:nvPr/>
        </p:nvGrpSpPr>
        <p:grpSpPr bwMode="auto">
          <a:xfrm>
            <a:off x="2360612" y="3810000"/>
            <a:ext cx="3733800" cy="990600"/>
            <a:chOff x="528" y="2400"/>
            <a:chExt cx="2352" cy="624"/>
          </a:xfrm>
        </p:grpSpPr>
        <p:sp>
          <p:nvSpPr>
            <p:cNvPr id="41999" name="Rectangle 20"/>
            <p:cNvSpPr>
              <a:spLocks noChangeArrowheads="1"/>
            </p:cNvSpPr>
            <p:nvPr/>
          </p:nvSpPr>
          <p:spPr bwMode="auto">
            <a:xfrm>
              <a:off x="528" y="2914"/>
              <a:ext cx="129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0" name="Rectangle 21"/>
            <p:cNvSpPr>
              <a:spLocks noChangeArrowheads="1"/>
            </p:cNvSpPr>
            <p:nvPr/>
          </p:nvSpPr>
          <p:spPr bwMode="auto">
            <a:xfrm>
              <a:off x="2688" y="2400"/>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1" name="Rectangle 22"/>
            <p:cNvSpPr>
              <a:spLocks noChangeArrowheads="1"/>
            </p:cNvSpPr>
            <p:nvPr/>
          </p:nvSpPr>
          <p:spPr bwMode="auto">
            <a:xfrm>
              <a:off x="2229" y="2544"/>
              <a:ext cx="96" cy="43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2" name="Rectangle 23"/>
            <p:cNvSpPr>
              <a:spLocks noChangeArrowheads="1"/>
            </p:cNvSpPr>
            <p:nvPr/>
          </p:nvSpPr>
          <p:spPr bwMode="auto">
            <a:xfrm>
              <a:off x="2229" y="2496"/>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3" name="Rectangle 24"/>
            <p:cNvSpPr>
              <a:spLocks noChangeArrowheads="1"/>
            </p:cNvSpPr>
            <p:nvPr/>
          </p:nvSpPr>
          <p:spPr bwMode="auto">
            <a:xfrm>
              <a:off x="2016" y="2914"/>
              <a:ext cx="309" cy="11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1997" name="Text Box 25"/>
          <p:cNvSpPr txBox="1">
            <a:spLocks noChangeArrowheads="1"/>
          </p:cNvSpPr>
          <p:nvPr/>
        </p:nvSpPr>
        <p:spPr bwMode="auto">
          <a:xfrm>
            <a:off x="7085012" y="18288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lw rt,offset(rs)</a:t>
            </a:r>
          </a:p>
        </p:txBody>
      </p:sp>
      <p:pic>
        <p:nvPicPr>
          <p:cNvPr id="41998"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057400"/>
            <a:ext cx="8401050" cy="35194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226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01090"/>
                                        </p:tgtEl>
                                        <p:attrNameLst>
                                          <p:attrName>style.visibility</p:attrName>
                                        </p:attrNameLst>
                                      </p:cBhvr>
                                      <p:to>
                                        <p:strVal val="visible"/>
                                      </p:to>
                                    </p:set>
                                    <p:animEffect transition="in" filter="wipe(up)">
                                      <p:cBhvr>
                                        <p:cTn id="7" dur="500"/>
                                        <p:tgtEl>
                                          <p:spTgt spid="601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1107"/>
                                        </p:tgtEl>
                                        <p:attrNameLst>
                                          <p:attrName>style.visibility</p:attrName>
                                        </p:attrNameLst>
                                      </p:cBhvr>
                                      <p:to>
                                        <p:strVal val="visible"/>
                                      </p:to>
                                    </p:set>
                                    <p:animEffect transition="in" filter="wipe(left)">
                                      <p:cBhvr>
                                        <p:cTn id="12" dur="500"/>
                                        <p:tgtEl>
                                          <p:spTgt spid="6011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01095"/>
                                        </p:tgtEl>
                                        <p:attrNameLst>
                                          <p:attrName>style.visibility</p:attrName>
                                        </p:attrNameLst>
                                      </p:cBhvr>
                                      <p:to>
                                        <p:strVal val="visible"/>
                                      </p:to>
                                    </p:set>
                                    <p:animEffect transition="in" filter="wipe(left)">
                                      <p:cBhvr>
                                        <p:cTn id="17" dur="500"/>
                                        <p:tgtEl>
                                          <p:spTgt spid="6010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01096"/>
                                        </p:tgtEl>
                                        <p:attrNameLst>
                                          <p:attrName>style.visibility</p:attrName>
                                        </p:attrNameLst>
                                      </p:cBhvr>
                                      <p:to>
                                        <p:strVal val="visible"/>
                                      </p:to>
                                    </p:set>
                                    <p:animEffect transition="in" filter="wipe(left)">
                                      <p:cBhvr>
                                        <p:cTn id="22" dur="500"/>
                                        <p:tgtEl>
                                          <p:spTgt spid="6010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01105"/>
                                        </p:tgtEl>
                                        <p:attrNameLst>
                                          <p:attrName>style.visibility</p:attrName>
                                        </p:attrNameLst>
                                      </p:cBhvr>
                                      <p:to>
                                        <p:strVal val="visible"/>
                                      </p:to>
                                    </p:set>
                                    <p:animEffect transition="in" filter="wipe(left)">
                                      <p:cBhvr>
                                        <p:cTn id="27" dur="500"/>
                                        <p:tgtEl>
                                          <p:spTgt spid="60110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01104"/>
                                        </p:tgtEl>
                                        <p:attrNameLst>
                                          <p:attrName>style.visibility</p:attrName>
                                        </p:attrNameLst>
                                      </p:cBhvr>
                                      <p:to>
                                        <p:strVal val="visible"/>
                                      </p:to>
                                    </p:set>
                                    <p:animEffect transition="in" filter="wipe(left)">
                                      <p:cBhvr>
                                        <p:cTn id="32" dur="500"/>
                                        <p:tgtEl>
                                          <p:spTgt spid="6011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01103"/>
                                        </p:tgtEl>
                                        <p:attrNameLst>
                                          <p:attrName>style.visibility</p:attrName>
                                        </p:attrNameLst>
                                      </p:cBhvr>
                                      <p:to>
                                        <p:strVal val="visible"/>
                                      </p:to>
                                    </p:set>
                                    <p:animEffect transition="in" filter="wipe(up)">
                                      <p:cBhvr>
                                        <p:cTn id="37" dur="500"/>
                                        <p:tgtEl>
                                          <p:spTgt spid="6011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601102"/>
                                        </p:tgtEl>
                                        <p:attrNameLst>
                                          <p:attrName>style.visibility</p:attrName>
                                        </p:attrNameLst>
                                      </p:cBhvr>
                                      <p:to>
                                        <p:strVal val="visible"/>
                                      </p:to>
                                    </p:set>
                                    <p:animEffect transition="in" filter="wipe(right)">
                                      <p:cBhvr>
                                        <p:cTn id="42" dur="500"/>
                                        <p:tgtEl>
                                          <p:spTgt spid="60110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01101"/>
                                        </p:tgtEl>
                                        <p:attrNameLst>
                                          <p:attrName>style.visibility</p:attrName>
                                        </p:attrNameLst>
                                      </p:cBhvr>
                                      <p:to>
                                        <p:strVal val="visible"/>
                                      </p:to>
                                    </p:set>
                                    <p:animEffect transition="in" filter="wipe(down)">
                                      <p:cBhvr>
                                        <p:cTn id="47" dur="500"/>
                                        <p:tgtEl>
                                          <p:spTgt spid="60110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601100"/>
                                        </p:tgtEl>
                                        <p:attrNameLst>
                                          <p:attrName>style.visibility</p:attrName>
                                        </p:attrNameLst>
                                      </p:cBhvr>
                                      <p:to>
                                        <p:strVal val="visible"/>
                                      </p:to>
                                    </p:set>
                                    <p:animEffect transition="in" filter="wipe(left)">
                                      <p:cBhvr>
                                        <p:cTn id="52" dur="500"/>
                                        <p:tgtEl>
                                          <p:spTgt spid="60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2114" name="Group 2"/>
          <p:cNvGrpSpPr>
            <a:grpSpLocks/>
          </p:cNvGrpSpPr>
          <p:nvPr/>
        </p:nvGrpSpPr>
        <p:grpSpPr bwMode="auto">
          <a:xfrm>
            <a:off x="1816101" y="2263776"/>
            <a:ext cx="2351087" cy="2384425"/>
            <a:chOff x="185" y="1426"/>
            <a:chExt cx="1481" cy="1502"/>
          </a:xfrm>
        </p:grpSpPr>
        <p:sp>
          <p:nvSpPr>
            <p:cNvPr id="43028" name="Rectangle 3"/>
            <p:cNvSpPr>
              <a:spLocks noChangeArrowheads="1"/>
            </p:cNvSpPr>
            <p:nvPr/>
          </p:nvSpPr>
          <p:spPr bwMode="auto">
            <a:xfrm>
              <a:off x="514" y="1536"/>
              <a:ext cx="96" cy="139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9" name="Rectangle 4"/>
            <p:cNvSpPr>
              <a:spLocks noChangeArrowheads="1"/>
            </p:cNvSpPr>
            <p:nvPr/>
          </p:nvSpPr>
          <p:spPr bwMode="auto">
            <a:xfrm>
              <a:off x="185" y="1426"/>
              <a:ext cx="1447" cy="11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30" name="Rectangle 5"/>
            <p:cNvSpPr>
              <a:spLocks noChangeArrowheads="1"/>
            </p:cNvSpPr>
            <p:nvPr/>
          </p:nvSpPr>
          <p:spPr bwMode="auto">
            <a:xfrm>
              <a:off x="1248"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31" name="Rectangle 6"/>
            <p:cNvSpPr>
              <a:spLocks noChangeArrowheads="1"/>
            </p:cNvSpPr>
            <p:nvPr/>
          </p:nvSpPr>
          <p:spPr bwMode="auto">
            <a:xfrm>
              <a:off x="1570"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grpSp>
        <p:nvGrpSpPr>
          <p:cNvPr id="602119" name="Group 7"/>
          <p:cNvGrpSpPr>
            <a:grpSpLocks/>
          </p:cNvGrpSpPr>
          <p:nvPr/>
        </p:nvGrpSpPr>
        <p:grpSpPr bwMode="auto">
          <a:xfrm>
            <a:off x="4951412" y="2971800"/>
            <a:ext cx="2438400" cy="1752600"/>
            <a:chOff x="2160" y="1872"/>
            <a:chExt cx="1536" cy="1104"/>
          </a:xfrm>
        </p:grpSpPr>
        <p:sp>
          <p:nvSpPr>
            <p:cNvPr id="43020" name="Rectangle 8"/>
            <p:cNvSpPr>
              <a:spLocks noChangeArrowheads="1"/>
            </p:cNvSpPr>
            <p:nvPr/>
          </p:nvSpPr>
          <p:spPr bwMode="auto">
            <a:xfrm>
              <a:off x="2324" y="2297"/>
              <a:ext cx="96" cy="67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1" name="Rectangle 9"/>
            <p:cNvSpPr>
              <a:spLocks noChangeArrowheads="1"/>
            </p:cNvSpPr>
            <p:nvPr/>
          </p:nvSpPr>
          <p:spPr bwMode="auto">
            <a:xfrm>
              <a:off x="2160" y="2283"/>
              <a:ext cx="24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2" name="Rectangle 10"/>
            <p:cNvSpPr>
              <a:spLocks noChangeArrowheads="1"/>
            </p:cNvSpPr>
            <p:nvPr/>
          </p:nvSpPr>
          <p:spPr bwMode="auto">
            <a:xfrm>
              <a:off x="2688" y="2400"/>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3" name="Rectangle 11"/>
            <p:cNvSpPr>
              <a:spLocks noChangeArrowheads="1"/>
            </p:cNvSpPr>
            <p:nvPr/>
          </p:nvSpPr>
          <p:spPr bwMode="auto">
            <a:xfrm>
              <a:off x="2160" y="1872"/>
              <a:ext cx="72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4" name="Rectangle 12"/>
            <p:cNvSpPr>
              <a:spLocks noChangeArrowheads="1"/>
            </p:cNvSpPr>
            <p:nvPr/>
          </p:nvSpPr>
          <p:spPr bwMode="auto">
            <a:xfrm>
              <a:off x="3504" y="240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5" name="Rectangle 13"/>
            <p:cNvSpPr>
              <a:spLocks noChangeArrowheads="1"/>
            </p:cNvSpPr>
            <p:nvPr/>
          </p:nvSpPr>
          <p:spPr bwMode="auto">
            <a:xfrm>
              <a:off x="3250" y="2112"/>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6" name="Rectangle 14"/>
            <p:cNvSpPr>
              <a:spLocks noChangeArrowheads="1"/>
            </p:cNvSpPr>
            <p:nvPr/>
          </p:nvSpPr>
          <p:spPr bwMode="auto">
            <a:xfrm>
              <a:off x="3456" y="2160"/>
              <a:ext cx="96" cy="33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7" name="Rectangle 15"/>
            <p:cNvSpPr>
              <a:spLocks noChangeArrowheads="1"/>
            </p:cNvSpPr>
            <p:nvPr/>
          </p:nvSpPr>
          <p:spPr bwMode="auto">
            <a:xfrm>
              <a:off x="2338" y="2880"/>
              <a:ext cx="13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3012" name="Rectangle 16"/>
          <p:cNvSpPr>
            <a:spLocks noGrp="1" noChangeArrowheads="1"/>
          </p:cNvSpPr>
          <p:nvPr>
            <p:ph type="title"/>
          </p:nvPr>
        </p:nvSpPr>
        <p:spPr/>
        <p:txBody>
          <a:bodyPr>
            <a:normAutofit fontScale="90000"/>
          </a:bodyPr>
          <a:lstStyle/>
          <a:p>
            <a:pPr eaLnBrk="1" hangingPunct="1"/>
            <a:r>
              <a:rPr lang="en-US" altLang="en-US" smtClean="0"/>
              <a:t>Animating the Datapath: </a:t>
            </a:r>
            <a:br>
              <a:rPr lang="en-US" altLang="en-US" smtClean="0"/>
            </a:br>
            <a:r>
              <a:rPr lang="en-US" altLang="en-US" smtClean="0"/>
              <a:t>Store Instruction</a:t>
            </a:r>
          </a:p>
        </p:txBody>
      </p:sp>
      <p:grpSp>
        <p:nvGrpSpPr>
          <p:cNvPr id="602129" name="Group 17"/>
          <p:cNvGrpSpPr>
            <a:grpSpLocks/>
          </p:cNvGrpSpPr>
          <p:nvPr/>
        </p:nvGrpSpPr>
        <p:grpSpPr bwMode="auto">
          <a:xfrm>
            <a:off x="2360612" y="3962400"/>
            <a:ext cx="3233738" cy="838200"/>
            <a:chOff x="528" y="2496"/>
            <a:chExt cx="2037" cy="528"/>
          </a:xfrm>
        </p:grpSpPr>
        <p:sp>
          <p:nvSpPr>
            <p:cNvPr id="43016" name="Rectangle 18"/>
            <p:cNvSpPr>
              <a:spLocks noChangeArrowheads="1"/>
            </p:cNvSpPr>
            <p:nvPr/>
          </p:nvSpPr>
          <p:spPr bwMode="auto">
            <a:xfrm>
              <a:off x="528" y="2914"/>
              <a:ext cx="129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17" name="Rectangle 19"/>
            <p:cNvSpPr>
              <a:spLocks noChangeArrowheads="1"/>
            </p:cNvSpPr>
            <p:nvPr/>
          </p:nvSpPr>
          <p:spPr bwMode="auto">
            <a:xfrm>
              <a:off x="2229" y="2544"/>
              <a:ext cx="96" cy="43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18" name="Rectangle 20"/>
            <p:cNvSpPr>
              <a:spLocks noChangeArrowheads="1"/>
            </p:cNvSpPr>
            <p:nvPr/>
          </p:nvSpPr>
          <p:spPr bwMode="auto">
            <a:xfrm>
              <a:off x="2229" y="2496"/>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19" name="Rectangle 21"/>
            <p:cNvSpPr>
              <a:spLocks noChangeArrowheads="1"/>
            </p:cNvSpPr>
            <p:nvPr/>
          </p:nvSpPr>
          <p:spPr bwMode="auto">
            <a:xfrm>
              <a:off x="2016" y="2914"/>
              <a:ext cx="309" cy="11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3014" name="Text Box 22"/>
          <p:cNvSpPr txBox="1">
            <a:spLocks noChangeArrowheads="1"/>
          </p:cNvSpPr>
          <p:nvPr/>
        </p:nvSpPr>
        <p:spPr bwMode="auto">
          <a:xfrm>
            <a:off x="7085012" y="18288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sw rt,offset(rs)</a:t>
            </a:r>
          </a:p>
        </p:txBody>
      </p:sp>
      <p:pic>
        <p:nvPicPr>
          <p:cNvPr id="43015"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057400"/>
            <a:ext cx="8401050" cy="35194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0437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02114"/>
                                        </p:tgtEl>
                                        <p:attrNameLst>
                                          <p:attrName>style.visibility</p:attrName>
                                        </p:attrNameLst>
                                      </p:cBhvr>
                                      <p:to>
                                        <p:strVal val="visible"/>
                                      </p:to>
                                    </p:set>
                                    <p:animEffect transition="in" filter="wipe(up)">
                                      <p:cBhvr>
                                        <p:cTn id="7" dur="500"/>
                                        <p:tgtEl>
                                          <p:spTgt spid="602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2129"/>
                                        </p:tgtEl>
                                        <p:attrNameLst>
                                          <p:attrName>style.visibility</p:attrName>
                                        </p:attrNameLst>
                                      </p:cBhvr>
                                      <p:to>
                                        <p:strVal val="visible"/>
                                      </p:to>
                                    </p:set>
                                    <p:animEffect transition="in" filter="wipe(left)">
                                      <p:cBhvr>
                                        <p:cTn id="12" dur="500"/>
                                        <p:tgtEl>
                                          <p:spTgt spid="6021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02119"/>
                                        </p:tgtEl>
                                        <p:attrNameLst>
                                          <p:attrName>style.visibility</p:attrName>
                                        </p:attrNameLst>
                                      </p:cBhvr>
                                      <p:to>
                                        <p:strVal val="visible"/>
                                      </p:to>
                                    </p:set>
                                    <p:animEffect transition="in" filter="wipe(left)">
                                      <p:cBhvr>
                                        <p:cTn id="17" dur="500"/>
                                        <p:tgtEl>
                                          <p:spTgt spid="602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513013" y="617538"/>
            <a:ext cx="7953375" cy="1143000"/>
          </a:xfrm>
        </p:spPr>
        <p:txBody>
          <a:bodyPr/>
          <a:lstStyle/>
          <a:p>
            <a:pPr eaLnBrk="1" hangingPunct="1"/>
            <a:r>
              <a:rPr lang="en-US" altLang="en-US" smtClean="0"/>
              <a:t>MIPS Datapath II: Single-Cycle</a:t>
            </a:r>
          </a:p>
        </p:txBody>
      </p:sp>
      <p:pic>
        <p:nvPicPr>
          <p:cNvPr id="44036" name="Picture 4" descr="F0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812" y="1670772"/>
            <a:ext cx="9067800" cy="457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5"/>
          <p:cNvSpPr txBox="1">
            <a:spLocks noChangeArrowheads="1"/>
          </p:cNvSpPr>
          <p:nvPr/>
        </p:nvSpPr>
        <p:spPr bwMode="auto">
          <a:xfrm>
            <a:off x="4660900" y="6248400"/>
            <a:ext cx="26527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Adding instruction fetch</a:t>
            </a:r>
          </a:p>
        </p:txBody>
      </p:sp>
      <p:sp>
        <p:nvSpPr>
          <p:cNvPr id="44038" name="Text Box 6"/>
          <p:cNvSpPr txBox="1">
            <a:spLocks noChangeArrowheads="1"/>
          </p:cNvSpPr>
          <p:nvPr/>
        </p:nvSpPr>
        <p:spPr bwMode="auto">
          <a:xfrm>
            <a:off x="1811337" y="5684839"/>
            <a:ext cx="21643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Separate instruction memory</a:t>
            </a:r>
          </a:p>
          <a:p>
            <a:pPr eaLnBrk="1" hangingPunct="1"/>
            <a:r>
              <a:rPr lang="en-US" altLang="en-US" sz="1200">
                <a:solidFill>
                  <a:schemeClr val="hlink"/>
                </a:solidFill>
                <a:latin typeface="Tahoma" panose="020B0604030504040204" pitchFamily="34" charset="0"/>
              </a:rPr>
              <a:t>as instruction and data read</a:t>
            </a:r>
          </a:p>
          <a:p>
            <a:pPr eaLnBrk="1" hangingPunct="1"/>
            <a:r>
              <a:rPr lang="en-US" altLang="en-US" sz="1200">
                <a:solidFill>
                  <a:schemeClr val="hlink"/>
                </a:solidFill>
                <a:latin typeface="Tahoma" panose="020B0604030504040204" pitchFamily="34" charset="0"/>
              </a:rPr>
              <a:t>occur in the same clock cycle</a:t>
            </a:r>
          </a:p>
        </p:txBody>
      </p:sp>
      <p:sp>
        <p:nvSpPr>
          <p:cNvPr id="44039" name="Line 7"/>
          <p:cNvSpPr>
            <a:spLocks noChangeShapeType="1"/>
          </p:cNvSpPr>
          <p:nvPr/>
        </p:nvSpPr>
        <p:spPr bwMode="auto">
          <a:xfrm flipV="1">
            <a:off x="2436812" y="5029200"/>
            <a:ext cx="609600" cy="685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4040" name="Text Box 8"/>
          <p:cNvSpPr txBox="1">
            <a:spLocks noChangeArrowheads="1"/>
          </p:cNvSpPr>
          <p:nvPr/>
        </p:nvSpPr>
        <p:spPr bwMode="auto">
          <a:xfrm>
            <a:off x="4575176" y="2286000"/>
            <a:ext cx="304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Separate adder as ALU operations and PC </a:t>
            </a:r>
          </a:p>
          <a:p>
            <a:pPr eaLnBrk="1" hangingPunct="1"/>
            <a:r>
              <a:rPr lang="en-US" altLang="en-US" sz="1200">
                <a:solidFill>
                  <a:schemeClr val="hlink"/>
                </a:solidFill>
                <a:latin typeface="Tahoma" panose="020B0604030504040204" pitchFamily="34" charset="0"/>
              </a:rPr>
              <a:t>increment occur in the same clock cycle</a:t>
            </a:r>
          </a:p>
        </p:txBody>
      </p:sp>
      <p:sp>
        <p:nvSpPr>
          <p:cNvPr id="44041" name="Line 10"/>
          <p:cNvSpPr>
            <a:spLocks noChangeShapeType="1"/>
          </p:cNvSpPr>
          <p:nvPr/>
        </p:nvSpPr>
        <p:spPr bwMode="auto">
          <a:xfrm flipH="1">
            <a:off x="3960812" y="2667000"/>
            <a:ext cx="685800" cy="304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3551489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050"/>
          <p:cNvSpPr>
            <a:spLocks noGrp="1" noChangeArrowheads="1"/>
          </p:cNvSpPr>
          <p:nvPr>
            <p:ph type="title"/>
          </p:nvPr>
        </p:nvSpPr>
        <p:spPr>
          <a:xfrm>
            <a:off x="2008187" y="168275"/>
            <a:ext cx="8258175" cy="1143000"/>
          </a:xfrm>
        </p:spPr>
        <p:txBody>
          <a:bodyPr>
            <a:normAutofit fontScale="90000"/>
          </a:bodyPr>
          <a:lstStyle/>
          <a:p>
            <a:pPr eaLnBrk="1" hangingPunct="1"/>
            <a:r>
              <a:rPr lang="en-US" altLang="en-US" dirty="0" smtClean="0"/>
              <a:t>MIPS </a:t>
            </a:r>
            <a:r>
              <a:rPr lang="en-US" altLang="en-US" dirty="0" err="1" smtClean="0"/>
              <a:t>Datapath</a:t>
            </a:r>
            <a:r>
              <a:rPr lang="en-US" altLang="en-US" dirty="0" smtClean="0"/>
              <a:t> III: Single-Cycle</a:t>
            </a:r>
            <a:br>
              <a:rPr lang="en-US" altLang="en-US" dirty="0" smtClean="0"/>
            </a:br>
            <a:r>
              <a:rPr lang="en-US" altLang="en-US" dirty="0" smtClean="0"/>
              <a:t>Versatile </a:t>
            </a:r>
            <a:r>
              <a:rPr lang="en-US" altLang="en-US" dirty="0" err="1" smtClean="0"/>
              <a:t>Datapath</a:t>
            </a:r>
            <a:endParaRPr lang="en-US" altLang="en-US" dirty="0" smtClean="0"/>
          </a:p>
        </p:txBody>
      </p:sp>
      <p:pic>
        <p:nvPicPr>
          <p:cNvPr id="45060" name="Picture 2052" descr="F0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237" y="1828801"/>
            <a:ext cx="7880350"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2053"/>
          <p:cNvSpPr txBox="1">
            <a:spLocks noChangeArrowheads="1"/>
          </p:cNvSpPr>
          <p:nvPr/>
        </p:nvSpPr>
        <p:spPr bwMode="auto">
          <a:xfrm>
            <a:off x="2513012" y="5911850"/>
            <a:ext cx="6629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                   Adding branch capability and another multiplexor</a:t>
            </a:r>
            <a:endParaRPr lang="en-US" altLang="en-US" sz="1200">
              <a:solidFill>
                <a:schemeClr val="hlink"/>
              </a:solidFill>
              <a:latin typeface="Tahoma" panose="020B0604030504040204" pitchFamily="34" charset="0"/>
            </a:endParaRPr>
          </a:p>
        </p:txBody>
      </p:sp>
      <p:sp>
        <p:nvSpPr>
          <p:cNvPr id="45062" name="Text Box 2055"/>
          <p:cNvSpPr txBox="1">
            <a:spLocks noChangeArrowheads="1"/>
          </p:cNvSpPr>
          <p:nvPr/>
        </p:nvSpPr>
        <p:spPr bwMode="auto">
          <a:xfrm>
            <a:off x="1674813" y="5410200"/>
            <a:ext cx="226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Instruction address is either</a:t>
            </a:r>
          </a:p>
          <a:p>
            <a:pPr eaLnBrk="1" hangingPunct="1"/>
            <a:r>
              <a:rPr lang="en-US" altLang="en-US" sz="1200">
                <a:latin typeface="Tahoma" panose="020B0604030504040204" pitchFamily="34" charset="0"/>
              </a:rPr>
              <a:t>PC+4 or branch target address</a:t>
            </a:r>
          </a:p>
        </p:txBody>
      </p:sp>
      <p:sp>
        <p:nvSpPr>
          <p:cNvPr id="45063" name="Line 2056"/>
          <p:cNvSpPr>
            <a:spLocks noChangeShapeType="1"/>
          </p:cNvSpPr>
          <p:nvPr/>
        </p:nvSpPr>
        <p:spPr bwMode="auto">
          <a:xfrm flipV="1">
            <a:off x="1903412" y="4191000"/>
            <a:ext cx="457200" cy="12192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5064" name="Text Box 2057"/>
          <p:cNvSpPr txBox="1">
            <a:spLocks noChangeArrowheads="1"/>
          </p:cNvSpPr>
          <p:nvPr/>
        </p:nvSpPr>
        <p:spPr bwMode="auto">
          <a:xfrm>
            <a:off x="8251826" y="3048000"/>
            <a:ext cx="2109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Extra adder needed as both</a:t>
            </a:r>
          </a:p>
          <a:p>
            <a:pPr eaLnBrk="1" hangingPunct="1"/>
            <a:r>
              <a:rPr lang="en-US" altLang="en-US" sz="1200">
                <a:solidFill>
                  <a:schemeClr val="hlink"/>
                </a:solidFill>
                <a:latin typeface="Tahoma" panose="020B0604030504040204" pitchFamily="34" charset="0"/>
              </a:rPr>
              <a:t>adders operate in each cycle</a:t>
            </a:r>
          </a:p>
        </p:txBody>
      </p:sp>
      <p:sp>
        <p:nvSpPr>
          <p:cNvPr id="45065" name="Line 2058"/>
          <p:cNvSpPr>
            <a:spLocks noChangeShapeType="1"/>
          </p:cNvSpPr>
          <p:nvPr/>
        </p:nvSpPr>
        <p:spPr bwMode="auto">
          <a:xfrm flipH="1" flipV="1">
            <a:off x="7770812" y="2971800"/>
            <a:ext cx="533400" cy="304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5066" name="Text Box 2059"/>
          <p:cNvSpPr txBox="1">
            <a:spLocks noChangeArrowheads="1"/>
          </p:cNvSpPr>
          <p:nvPr/>
        </p:nvSpPr>
        <p:spPr bwMode="auto">
          <a:xfrm>
            <a:off x="8990012" y="1828800"/>
            <a:ext cx="1276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New multiplexor</a:t>
            </a:r>
          </a:p>
        </p:txBody>
      </p:sp>
      <p:sp>
        <p:nvSpPr>
          <p:cNvPr id="45067" name="Line 2060"/>
          <p:cNvSpPr>
            <a:spLocks noChangeShapeType="1"/>
          </p:cNvSpPr>
          <p:nvPr/>
        </p:nvSpPr>
        <p:spPr bwMode="auto">
          <a:xfrm flipH="1">
            <a:off x="8685212" y="2057400"/>
            <a:ext cx="685800" cy="6096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5068" name="Text Box 2061"/>
          <p:cNvSpPr txBox="1">
            <a:spLocks noChangeArrowheads="1"/>
          </p:cNvSpPr>
          <p:nvPr/>
        </p:nvSpPr>
        <p:spPr bwMode="auto">
          <a:xfrm>
            <a:off x="3656012" y="6111876"/>
            <a:ext cx="51958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Important note: in a single-cycle implementation data cannot be stored </a:t>
            </a:r>
          </a:p>
          <a:p>
            <a:pPr eaLnBrk="1" hangingPunct="1"/>
            <a:r>
              <a:rPr lang="en-US" altLang="en-US" sz="1200">
                <a:solidFill>
                  <a:schemeClr val="hlink"/>
                </a:solidFill>
                <a:latin typeface="Tahoma" panose="020B0604030504040204" pitchFamily="34" charset="0"/>
              </a:rPr>
              <a:t>during an instruction – it only moves through combinational logic</a:t>
            </a:r>
          </a:p>
          <a:p>
            <a:pPr eaLnBrk="1" hangingPunct="1"/>
            <a:r>
              <a:rPr lang="en-US" altLang="en-US" sz="1200" b="1">
                <a:solidFill>
                  <a:schemeClr val="hlink"/>
                </a:solidFill>
                <a:latin typeface="Tahoma" panose="020B0604030504040204" pitchFamily="34" charset="0"/>
              </a:rPr>
              <a:t>Question:</a:t>
            </a:r>
            <a:r>
              <a:rPr lang="en-US" altLang="en-US" sz="1200">
                <a:solidFill>
                  <a:schemeClr val="hlink"/>
                </a:solidFill>
                <a:latin typeface="Tahoma" panose="020B0604030504040204" pitchFamily="34" charset="0"/>
              </a:rPr>
              <a:t> is the MemRead signal really needed?! Think of RegWrite…!</a:t>
            </a:r>
          </a:p>
          <a:p>
            <a:pPr eaLnBrk="1" hangingPunct="1"/>
            <a:endParaRPr lang="en-US" altLang="en-US" sz="1200" u="sng">
              <a:latin typeface="Tahoma" panose="020B0604030504040204" pitchFamily="34" charset="0"/>
            </a:endParaRPr>
          </a:p>
        </p:txBody>
      </p:sp>
    </p:spTree>
    <p:extLst>
      <p:ext uri="{BB962C8B-B14F-4D97-AF65-F5344CB8AC3E}">
        <p14:creationId xmlns:p14="http://schemas.microsoft.com/office/powerpoint/2010/main" val="3726821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050"/>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add</a:t>
            </a:r>
          </a:p>
        </p:txBody>
      </p:sp>
      <p:sp>
        <p:nvSpPr>
          <p:cNvPr id="603139" name="Text Box 2051"/>
          <p:cNvSpPr txBox="1">
            <a:spLocks noChangeArrowheads="1"/>
          </p:cNvSpPr>
          <p:nvPr/>
        </p:nvSpPr>
        <p:spPr bwMode="auto">
          <a:xfrm>
            <a:off x="1598613" y="5334000"/>
            <a:ext cx="2740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add rd, rs, rt</a:t>
            </a:r>
          </a:p>
        </p:txBody>
      </p:sp>
      <p:grpSp>
        <p:nvGrpSpPr>
          <p:cNvPr id="603140" name="Group 2052"/>
          <p:cNvGrpSpPr>
            <a:grpSpLocks/>
          </p:cNvGrpSpPr>
          <p:nvPr/>
        </p:nvGrpSpPr>
        <p:grpSpPr bwMode="auto">
          <a:xfrm>
            <a:off x="1522413" y="1687513"/>
            <a:ext cx="9167813" cy="4462462"/>
            <a:chOff x="0" y="1063"/>
            <a:chExt cx="5775" cy="2811"/>
          </a:xfrm>
        </p:grpSpPr>
        <p:sp>
          <p:nvSpPr>
            <p:cNvPr id="46085" name="Rectangle 2053"/>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86" name="Rectangle 2054"/>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87" name="Rectangle 2055"/>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88" name="Rectangle 2056"/>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89" name="Rectangle 2057"/>
            <p:cNvSpPr>
              <a:spLocks noChangeArrowheads="1"/>
            </p:cNvSpPr>
            <p:nvPr/>
          </p:nvSpPr>
          <p:spPr bwMode="auto">
            <a:xfrm>
              <a:off x="1358" y="1522"/>
              <a:ext cx="24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90" name="Rectangle 2058"/>
            <p:cNvSpPr>
              <a:spLocks noChangeArrowheads="1"/>
            </p:cNvSpPr>
            <p:nvPr/>
          </p:nvSpPr>
          <p:spPr bwMode="auto">
            <a:xfrm>
              <a:off x="3717" y="1344"/>
              <a:ext cx="96" cy="24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1" name="Rectangle 2059"/>
            <p:cNvSpPr>
              <a:spLocks noChangeArrowheads="1"/>
            </p:cNvSpPr>
            <p:nvPr/>
          </p:nvSpPr>
          <p:spPr bwMode="auto">
            <a:xfrm>
              <a:off x="3710" y="1310"/>
              <a:ext cx="768"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2" name="Rectangle 2060"/>
            <p:cNvSpPr>
              <a:spLocks noChangeArrowheads="1"/>
            </p:cNvSpPr>
            <p:nvPr/>
          </p:nvSpPr>
          <p:spPr bwMode="auto">
            <a:xfrm>
              <a:off x="4416" y="1536"/>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3" name="Rectangle 2061"/>
            <p:cNvSpPr>
              <a:spLocks noChangeArrowheads="1"/>
            </p:cNvSpPr>
            <p:nvPr/>
          </p:nvSpPr>
          <p:spPr bwMode="auto">
            <a:xfrm>
              <a:off x="4409" y="1330"/>
              <a:ext cx="96" cy="28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4" name="Rectangle 2062"/>
            <p:cNvSpPr>
              <a:spLocks noChangeArrowheads="1"/>
            </p:cNvSpPr>
            <p:nvPr/>
          </p:nvSpPr>
          <p:spPr bwMode="auto">
            <a:xfrm flipH="1">
              <a:off x="4760" y="1063"/>
              <a:ext cx="88" cy="569"/>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5" name="Rectangle 2063"/>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6" name="Rectangle 2064"/>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7" name="Rectangle 2065"/>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8" name="Rectangle 2066"/>
            <p:cNvSpPr>
              <a:spLocks noChangeArrowheads="1"/>
            </p:cNvSpPr>
            <p:nvPr/>
          </p:nvSpPr>
          <p:spPr bwMode="auto">
            <a:xfrm>
              <a:off x="4697"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9" name="Rectangle 2067"/>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0" name="Rectangle 2068"/>
            <p:cNvSpPr>
              <a:spLocks noChangeArrowheads="1"/>
            </p:cNvSpPr>
            <p:nvPr/>
          </p:nvSpPr>
          <p:spPr bwMode="auto">
            <a:xfrm>
              <a:off x="2874"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1" name="Rectangle 2069"/>
            <p:cNvSpPr>
              <a:spLocks noChangeArrowheads="1"/>
            </p:cNvSpPr>
            <p:nvPr/>
          </p:nvSpPr>
          <p:spPr bwMode="auto">
            <a:xfrm>
              <a:off x="2613"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2" name="Rectangle 2070"/>
            <p:cNvSpPr>
              <a:spLocks noChangeArrowheads="1"/>
            </p:cNvSpPr>
            <p:nvPr/>
          </p:nvSpPr>
          <p:spPr bwMode="auto">
            <a:xfrm>
              <a:off x="2338"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3" name="Rectangle 2071"/>
            <p:cNvSpPr>
              <a:spLocks noChangeArrowheads="1"/>
            </p:cNvSpPr>
            <p:nvPr/>
          </p:nvSpPr>
          <p:spPr bwMode="auto">
            <a:xfrm>
              <a:off x="1488" y="2064"/>
              <a:ext cx="148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4" name="Rectangle 2072"/>
            <p:cNvSpPr>
              <a:spLocks noChangeArrowheads="1"/>
            </p:cNvSpPr>
            <p:nvPr/>
          </p:nvSpPr>
          <p:spPr bwMode="auto">
            <a:xfrm>
              <a:off x="3120" y="2784"/>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5" name="Rectangle 2073"/>
            <p:cNvSpPr>
              <a:spLocks noChangeArrowheads="1"/>
            </p:cNvSpPr>
            <p:nvPr/>
          </p:nvSpPr>
          <p:spPr bwMode="auto">
            <a:xfrm>
              <a:off x="3552" y="288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6" name="Rectangle 2074"/>
            <p:cNvSpPr>
              <a:spLocks noChangeArrowheads="1"/>
            </p:cNvSpPr>
            <p:nvPr/>
          </p:nvSpPr>
          <p:spPr bwMode="auto">
            <a:xfrm>
              <a:off x="4032" y="264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7" name="Rectangle 2075"/>
            <p:cNvSpPr>
              <a:spLocks noChangeArrowheads="1"/>
            </p:cNvSpPr>
            <p:nvPr/>
          </p:nvSpPr>
          <p:spPr bwMode="auto">
            <a:xfrm flipH="1">
              <a:off x="4183" y="2640"/>
              <a:ext cx="89" cy="105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8" name="Rectangle 2076"/>
            <p:cNvSpPr>
              <a:spLocks noChangeArrowheads="1"/>
            </p:cNvSpPr>
            <p:nvPr/>
          </p:nvSpPr>
          <p:spPr bwMode="auto">
            <a:xfrm>
              <a:off x="4176" y="3648"/>
              <a:ext cx="110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9" name="Rectangle 2077"/>
            <p:cNvSpPr>
              <a:spLocks noChangeArrowheads="1"/>
            </p:cNvSpPr>
            <p:nvPr/>
          </p:nvSpPr>
          <p:spPr bwMode="auto">
            <a:xfrm flipH="1">
              <a:off x="5232" y="3312"/>
              <a:ext cx="96" cy="43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0" name="Rectangle 2078"/>
            <p:cNvSpPr>
              <a:spLocks noChangeArrowheads="1"/>
            </p:cNvSpPr>
            <p:nvPr/>
          </p:nvSpPr>
          <p:spPr bwMode="auto">
            <a:xfrm>
              <a:off x="5232" y="3278"/>
              <a:ext cx="192" cy="8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1" name="Rectangle 2079"/>
            <p:cNvSpPr>
              <a:spLocks noChangeArrowheads="1"/>
            </p:cNvSpPr>
            <p:nvPr/>
          </p:nvSpPr>
          <p:spPr bwMode="auto">
            <a:xfrm>
              <a:off x="5520" y="3216"/>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2" name="Rectangle 2080"/>
            <p:cNvSpPr>
              <a:spLocks noChangeArrowheads="1"/>
            </p:cNvSpPr>
            <p:nvPr/>
          </p:nvSpPr>
          <p:spPr bwMode="auto">
            <a:xfrm flipH="1">
              <a:off x="5616" y="3216"/>
              <a:ext cx="96"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3" name="Rectangle 2081"/>
            <p:cNvSpPr>
              <a:spLocks noChangeArrowheads="1"/>
            </p:cNvSpPr>
            <p:nvPr/>
          </p:nvSpPr>
          <p:spPr bwMode="auto">
            <a:xfrm>
              <a:off x="1920" y="3764"/>
              <a:ext cx="3792" cy="11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4" name="Rectangle 2082"/>
            <p:cNvSpPr>
              <a:spLocks noChangeArrowheads="1"/>
            </p:cNvSpPr>
            <p:nvPr/>
          </p:nvSpPr>
          <p:spPr bwMode="auto">
            <a:xfrm flipH="1">
              <a:off x="1920" y="2688"/>
              <a:ext cx="96" cy="115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5" name="Rectangle 2083"/>
            <p:cNvSpPr>
              <a:spLocks noChangeArrowheads="1"/>
            </p:cNvSpPr>
            <p:nvPr/>
          </p:nvSpPr>
          <p:spPr bwMode="auto">
            <a:xfrm>
              <a:off x="1920" y="2647"/>
              <a:ext cx="24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pic>
          <p:nvPicPr>
            <p:cNvPr id="46116" name="Picture 20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6"/>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09676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3139"/>
                                        </p:tgtEl>
                                        <p:attrNameLst>
                                          <p:attrName>style.visibility</p:attrName>
                                        </p:attrNameLst>
                                      </p:cBhvr>
                                      <p:to>
                                        <p:strVal val="visible"/>
                                      </p:to>
                                    </p:set>
                                    <p:animEffect transition="in" filter="wipe(left)">
                                      <p:cBhvr>
                                        <p:cTn id="7" dur="500"/>
                                        <p:tgtEl>
                                          <p:spTgt spid="6031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3140"/>
                                        </p:tgtEl>
                                        <p:attrNameLst>
                                          <p:attrName>style.visibility</p:attrName>
                                        </p:attrNameLst>
                                      </p:cBhvr>
                                      <p:to>
                                        <p:strVal val="visible"/>
                                      </p:to>
                                    </p:set>
                                    <p:animEffect transition="in" filter="wipe(left)">
                                      <p:cBhvr>
                                        <p:cTn id="12" dur="500"/>
                                        <p:tgtEl>
                                          <p:spTgt spid="603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9"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050"/>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lw</a:t>
            </a:r>
          </a:p>
        </p:txBody>
      </p:sp>
      <p:sp>
        <p:nvSpPr>
          <p:cNvPr id="604163" name="Text Box 2051"/>
          <p:cNvSpPr txBox="1">
            <a:spLocks noChangeArrowheads="1"/>
          </p:cNvSpPr>
          <p:nvPr/>
        </p:nvSpPr>
        <p:spPr bwMode="auto">
          <a:xfrm>
            <a:off x="1598612" y="53340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lw rt,offset(rs)</a:t>
            </a:r>
          </a:p>
        </p:txBody>
      </p:sp>
      <p:grpSp>
        <p:nvGrpSpPr>
          <p:cNvPr id="604164" name="Group 2052"/>
          <p:cNvGrpSpPr>
            <a:grpSpLocks/>
          </p:cNvGrpSpPr>
          <p:nvPr/>
        </p:nvGrpSpPr>
        <p:grpSpPr bwMode="auto">
          <a:xfrm>
            <a:off x="1522413" y="1687513"/>
            <a:ext cx="9167813" cy="4462462"/>
            <a:chOff x="0" y="1063"/>
            <a:chExt cx="5775" cy="2811"/>
          </a:xfrm>
        </p:grpSpPr>
        <p:sp>
          <p:nvSpPr>
            <p:cNvPr id="47109" name="Rectangle 2053"/>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0" name="Rectangle 2054"/>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1" name="Rectangle 2055"/>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2" name="Rectangle 2056"/>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3" name="Rectangle 2057"/>
            <p:cNvSpPr>
              <a:spLocks noChangeArrowheads="1"/>
            </p:cNvSpPr>
            <p:nvPr/>
          </p:nvSpPr>
          <p:spPr bwMode="auto">
            <a:xfrm>
              <a:off x="1358" y="1522"/>
              <a:ext cx="24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4" name="Rectangle 2058"/>
            <p:cNvSpPr>
              <a:spLocks noChangeArrowheads="1"/>
            </p:cNvSpPr>
            <p:nvPr/>
          </p:nvSpPr>
          <p:spPr bwMode="auto">
            <a:xfrm>
              <a:off x="3717" y="1344"/>
              <a:ext cx="96" cy="24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5" name="Rectangle 2059"/>
            <p:cNvSpPr>
              <a:spLocks noChangeArrowheads="1"/>
            </p:cNvSpPr>
            <p:nvPr/>
          </p:nvSpPr>
          <p:spPr bwMode="auto">
            <a:xfrm>
              <a:off x="3710" y="1310"/>
              <a:ext cx="768"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6" name="Rectangle 2060"/>
            <p:cNvSpPr>
              <a:spLocks noChangeArrowheads="1"/>
            </p:cNvSpPr>
            <p:nvPr/>
          </p:nvSpPr>
          <p:spPr bwMode="auto">
            <a:xfrm>
              <a:off x="4416" y="1536"/>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7" name="Rectangle 2061"/>
            <p:cNvSpPr>
              <a:spLocks noChangeArrowheads="1"/>
            </p:cNvSpPr>
            <p:nvPr/>
          </p:nvSpPr>
          <p:spPr bwMode="auto">
            <a:xfrm>
              <a:off x="4409" y="1330"/>
              <a:ext cx="96" cy="28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8" name="Rectangle 2062"/>
            <p:cNvSpPr>
              <a:spLocks noChangeArrowheads="1"/>
            </p:cNvSpPr>
            <p:nvPr/>
          </p:nvSpPr>
          <p:spPr bwMode="auto">
            <a:xfrm flipH="1">
              <a:off x="4769" y="1063"/>
              <a:ext cx="88" cy="569"/>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9" name="Rectangle 2063"/>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0" name="Rectangle 2064"/>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1" name="Rectangle 2065"/>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2" name="Rectangle 2066"/>
            <p:cNvSpPr>
              <a:spLocks noChangeArrowheads="1"/>
            </p:cNvSpPr>
            <p:nvPr/>
          </p:nvSpPr>
          <p:spPr bwMode="auto">
            <a:xfrm>
              <a:off x="4697"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3" name="Rectangle 2067"/>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4" name="Rectangle 2068"/>
            <p:cNvSpPr>
              <a:spLocks noChangeArrowheads="1"/>
            </p:cNvSpPr>
            <p:nvPr/>
          </p:nvSpPr>
          <p:spPr bwMode="auto">
            <a:xfrm>
              <a:off x="2881"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5" name="Rectangle 2069"/>
            <p:cNvSpPr>
              <a:spLocks noChangeArrowheads="1"/>
            </p:cNvSpPr>
            <p:nvPr/>
          </p:nvSpPr>
          <p:spPr bwMode="auto">
            <a:xfrm>
              <a:off x="2352"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6" name="Rectangle 2070"/>
            <p:cNvSpPr>
              <a:spLocks noChangeArrowheads="1"/>
            </p:cNvSpPr>
            <p:nvPr/>
          </p:nvSpPr>
          <p:spPr bwMode="auto">
            <a:xfrm>
              <a:off x="1488" y="2064"/>
              <a:ext cx="148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7" name="Rectangle 2071"/>
            <p:cNvSpPr>
              <a:spLocks noChangeArrowheads="1"/>
            </p:cNvSpPr>
            <p:nvPr/>
          </p:nvSpPr>
          <p:spPr bwMode="auto">
            <a:xfrm>
              <a:off x="3168" y="2976"/>
              <a:ext cx="288"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8" name="Rectangle 2072"/>
            <p:cNvSpPr>
              <a:spLocks noChangeArrowheads="1"/>
            </p:cNvSpPr>
            <p:nvPr/>
          </p:nvSpPr>
          <p:spPr bwMode="auto">
            <a:xfrm>
              <a:off x="3552" y="2880"/>
              <a:ext cx="192"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9" name="Rectangle 2073"/>
            <p:cNvSpPr>
              <a:spLocks noChangeArrowheads="1"/>
            </p:cNvSpPr>
            <p:nvPr/>
          </p:nvSpPr>
          <p:spPr bwMode="auto">
            <a:xfrm>
              <a:off x="4032" y="2658"/>
              <a:ext cx="192" cy="9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0" name="Rectangle 2074"/>
            <p:cNvSpPr>
              <a:spLocks noChangeArrowheads="1"/>
            </p:cNvSpPr>
            <p:nvPr/>
          </p:nvSpPr>
          <p:spPr bwMode="auto">
            <a:xfrm flipH="1">
              <a:off x="4201" y="2640"/>
              <a:ext cx="89" cy="33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1" name="Rectangle 2075"/>
            <p:cNvSpPr>
              <a:spLocks noChangeArrowheads="1"/>
            </p:cNvSpPr>
            <p:nvPr/>
          </p:nvSpPr>
          <p:spPr bwMode="auto">
            <a:xfrm>
              <a:off x="5184" y="3120"/>
              <a:ext cx="240" cy="8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2" name="Rectangle 2076"/>
            <p:cNvSpPr>
              <a:spLocks noChangeArrowheads="1"/>
            </p:cNvSpPr>
            <p:nvPr/>
          </p:nvSpPr>
          <p:spPr bwMode="auto">
            <a:xfrm>
              <a:off x="5520" y="3216"/>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3" name="Rectangle 2077"/>
            <p:cNvSpPr>
              <a:spLocks noChangeArrowheads="1"/>
            </p:cNvSpPr>
            <p:nvPr/>
          </p:nvSpPr>
          <p:spPr bwMode="auto">
            <a:xfrm flipH="1">
              <a:off x="5643" y="3216"/>
              <a:ext cx="96"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4" name="Rectangle 2078"/>
            <p:cNvSpPr>
              <a:spLocks noChangeArrowheads="1"/>
            </p:cNvSpPr>
            <p:nvPr/>
          </p:nvSpPr>
          <p:spPr bwMode="auto">
            <a:xfrm>
              <a:off x="1920" y="3764"/>
              <a:ext cx="3792" cy="11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5" name="Rectangle 2079"/>
            <p:cNvSpPr>
              <a:spLocks noChangeArrowheads="1"/>
            </p:cNvSpPr>
            <p:nvPr/>
          </p:nvSpPr>
          <p:spPr bwMode="auto">
            <a:xfrm flipH="1">
              <a:off x="1920" y="2688"/>
              <a:ext cx="96" cy="115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6" name="Rectangle 2080"/>
            <p:cNvSpPr>
              <a:spLocks noChangeArrowheads="1"/>
            </p:cNvSpPr>
            <p:nvPr/>
          </p:nvSpPr>
          <p:spPr bwMode="auto">
            <a:xfrm>
              <a:off x="1920" y="2647"/>
              <a:ext cx="24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7" name="Rectangle 2081"/>
            <p:cNvSpPr>
              <a:spLocks noChangeArrowheads="1"/>
            </p:cNvSpPr>
            <p:nvPr/>
          </p:nvSpPr>
          <p:spPr bwMode="auto">
            <a:xfrm>
              <a:off x="4212" y="2894"/>
              <a:ext cx="240" cy="82"/>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47138" name="Rectangle 2082"/>
            <p:cNvSpPr>
              <a:spLocks noChangeArrowheads="1"/>
            </p:cNvSpPr>
            <p:nvPr/>
          </p:nvSpPr>
          <p:spPr bwMode="auto">
            <a:xfrm flipH="1">
              <a:off x="3168" y="3024"/>
              <a:ext cx="96" cy="38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9" name="Rectangle 2083"/>
            <p:cNvSpPr>
              <a:spLocks noChangeArrowheads="1"/>
            </p:cNvSpPr>
            <p:nvPr/>
          </p:nvSpPr>
          <p:spPr bwMode="auto">
            <a:xfrm>
              <a:off x="3024" y="3312"/>
              <a:ext cx="24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40" name="Rectangle 2084"/>
            <p:cNvSpPr>
              <a:spLocks noChangeArrowheads="1"/>
            </p:cNvSpPr>
            <p:nvPr/>
          </p:nvSpPr>
          <p:spPr bwMode="auto">
            <a:xfrm>
              <a:off x="1728" y="3312"/>
              <a:ext cx="110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41" name="Rectangle 2085"/>
            <p:cNvSpPr>
              <a:spLocks noChangeArrowheads="1"/>
            </p:cNvSpPr>
            <p:nvPr/>
          </p:nvSpPr>
          <p:spPr bwMode="auto">
            <a:xfrm flipH="1">
              <a:off x="1728" y="2160"/>
              <a:ext cx="96" cy="115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pic>
          <p:nvPicPr>
            <p:cNvPr id="47142" name="Picture 20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4"/>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16884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163"/>
                                        </p:tgtEl>
                                        <p:attrNameLst>
                                          <p:attrName>style.visibility</p:attrName>
                                        </p:attrNameLst>
                                      </p:cBhvr>
                                      <p:to>
                                        <p:strVal val="visible"/>
                                      </p:to>
                                    </p:set>
                                    <p:animEffect transition="in" filter="wipe(left)">
                                      <p:cBhvr>
                                        <p:cTn id="7" dur="500"/>
                                        <p:tgtEl>
                                          <p:spTgt spid="6041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4164"/>
                                        </p:tgtEl>
                                        <p:attrNameLst>
                                          <p:attrName>style.visibility</p:attrName>
                                        </p:attrNameLst>
                                      </p:cBhvr>
                                      <p:to>
                                        <p:strVal val="visible"/>
                                      </p:to>
                                    </p:set>
                                    <p:animEffect transition="in" filter="wipe(left)">
                                      <p:cBhvr>
                                        <p:cTn id="12" dur="500"/>
                                        <p:tgtEl>
                                          <p:spTgt spid="604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63"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sw</a:t>
            </a:r>
          </a:p>
        </p:txBody>
      </p:sp>
      <p:sp>
        <p:nvSpPr>
          <p:cNvPr id="605187" name="Text Box 1027"/>
          <p:cNvSpPr txBox="1">
            <a:spLocks noChangeArrowheads="1"/>
          </p:cNvSpPr>
          <p:nvPr/>
        </p:nvSpPr>
        <p:spPr bwMode="auto">
          <a:xfrm>
            <a:off x="1598612" y="53340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sw rt,offset(rs)</a:t>
            </a:r>
          </a:p>
        </p:txBody>
      </p:sp>
      <p:grpSp>
        <p:nvGrpSpPr>
          <p:cNvPr id="605188" name="Group 1028"/>
          <p:cNvGrpSpPr>
            <a:grpSpLocks/>
          </p:cNvGrpSpPr>
          <p:nvPr/>
        </p:nvGrpSpPr>
        <p:grpSpPr bwMode="auto">
          <a:xfrm>
            <a:off x="1522413" y="1687514"/>
            <a:ext cx="9167813" cy="4408487"/>
            <a:chOff x="0" y="1063"/>
            <a:chExt cx="5775" cy="2777"/>
          </a:xfrm>
        </p:grpSpPr>
        <p:grpSp>
          <p:nvGrpSpPr>
            <p:cNvPr id="48133" name="Group 1029"/>
            <p:cNvGrpSpPr>
              <a:grpSpLocks/>
            </p:cNvGrpSpPr>
            <p:nvPr/>
          </p:nvGrpSpPr>
          <p:grpSpPr bwMode="auto">
            <a:xfrm>
              <a:off x="0" y="1063"/>
              <a:ext cx="4848" cy="2345"/>
              <a:chOff x="0" y="1063"/>
              <a:chExt cx="4848" cy="2345"/>
            </a:xfrm>
          </p:grpSpPr>
          <p:sp>
            <p:nvSpPr>
              <p:cNvPr id="48135" name="Rectangle 1030"/>
              <p:cNvSpPr>
                <a:spLocks noChangeArrowheads="1"/>
              </p:cNvSpPr>
              <p:nvPr/>
            </p:nvSpPr>
            <p:spPr bwMode="auto">
              <a:xfrm>
                <a:off x="3141" y="2784"/>
                <a:ext cx="171"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36" name="Rectangle 1031"/>
              <p:cNvSpPr>
                <a:spLocks noChangeArrowheads="1"/>
              </p:cNvSpPr>
              <p:nvPr/>
            </p:nvSpPr>
            <p:spPr bwMode="auto">
              <a:xfrm flipH="1">
                <a:off x="3223" y="2818"/>
                <a:ext cx="96"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37" name="Rectangle 1032"/>
              <p:cNvSpPr>
                <a:spLocks noChangeArrowheads="1"/>
              </p:cNvSpPr>
              <p:nvPr/>
            </p:nvSpPr>
            <p:spPr bwMode="auto">
              <a:xfrm>
                <a:off x="3285" y="3278"/>
                <a:ext cx="1104" cy="11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38" name="Rectangle 1033"/>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8139" name="Rectangle 1034"/>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0" name="Rectangle 1035"/>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8141" name="Rectangle 1036"/>
              <p:cNvSpPr>
                <a:spLocks noChangeArrowheads="1"/>
              </p:cNvSpPr>
              <p:nvPr/>
            </p:nvSpPr>
            <p:spPr bwMode="auto">
              <a:xfrm>
                <a:off x="1358" y="1522"/>
                <a:ext cx="24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8142" name="Rectangle 1037"/>
              <p:cNvSpPr>
                <a:spLocks noChangeArrowheads="1"/>
              </p:cNvSpPr>
              <p:nvPr/>
            </p:nvSpPr>
            <p:spPr bwMode="auto">
              <a:xfrm>
                <a:off x="3717" y="1344"/>
                <a:ext cx="96" cy="24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3" name="Rectangle 1038"/>
              <p:cNvSpPr>
                <a:spLocks noChangeArrowheads="1"/>
              </p:cNvSpPr>
              <p:nvPr/>
            </p:nvSpPr>
            <p:spPr bwMode="auto">
              <a:xfrm>
                <a:off x="3710" y="1310"/>
                <a:ext cx="768"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4" name="Rectangle 1039"/>
              <p:cNvSpPr>
                <a:spLocks noChangeArrowheads="1"/>
              </p:cNvSpPr>
              <p:nvPr/>
            </p:nvSpPr>
            <p:spPr bwMode="auto">
              <a:xfrm>
                <a:off x="4416" y="1529"/>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5" name="Rectangle 1040"/>
              <p:cNvSpPr>
                <a:spLocks noChangeArrowheads="1"/>
              </p:cNvSpPr>
              <p:nvPr/>
            </p:nvSpPr>
            <p:spPr bwMode="auto">
              <a:xfrm>
                <a:off x="4409" y="1330"/>
                <a:ext cx="96" cy="28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6" name="Rectangle 1041"/>
              <p:cNvSpPr>
                <a:spLocks noChangeArrowheads="1"/>
              </p:cNvSpPr>
              <p:nvPr/>
            </p:nvSpPr>
            <p:spPr bwMode="auto">
              <a:xfrm flipH="1">
                <a:off x="4760" y="1063"/>
                <a:ext cx="88" cy="569"/>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7" name="Rectangle 1042"/>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8" name="Rectangle 1043"/>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9" name="Rectangle 1044"/>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0" name="Rectangle 1045"/>
              <p:cNvSpPr>
                <a:spLocks noChangeArrowheads="1"/>
              </p:cNvSpPr>
              <p:nvPr/>
            </p:nvSpPr>
            <p:spPr bwMode="auto">
              <a:xfrm>
                <a:off x="3003" y="3312"/>
                <a:ext cx="24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1" name="Rectangle 1046"/>
              <p:cNvSpPr>
                <a:spLocks noChangeArrowheads="1"/>
              </p:cNvSpPr>
              <p:nvPr/>
            </p:nvSpPr>
            <p:spPr bwMode="auto">
              <a:xfrm>
                <a:off x="1728" y="3312"/>
                <a:ext cx="110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2" name="Rectangle 1047"/>
              <p:cNvSpPr>
                <a:spLocks noChangeArrowheads="1"/>
              </p:cNvSpPr>
              <p:nvPr/>
            </p:nvSpPr>
            <p:spPr bwMode="auto">
              <a:xfrm flipH="1">
                <a:off x="1728" y="2160"/>
                <a:ext cx="96" cy="115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3" name="Rectangle 1048"/>
              <p:cNvSpPr>
                <a:spLocks noChangeArrowheads="1"/>
              </p:cNvSpPr>
              <p:nvPr/>
            </p:nvSpPr>
            <p:spPr bwMode="auto">
              <a:xfrm>
                <a:off x="3168" y="2976"/>
                <a:ext cx="288"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4" name="Rectangle 1049"/>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5" name="Rectangle 1050"/>
              <p:cNvSpPr>
                <a:spLocks noChangeArrowheads="1"/>
              </p:cNvSpPr>
              <p:nvPr/>
            </p:nvSpPr>
            <p:spPr bwMode="auto">
              <a:xfrm>
                <a:off x="2626"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6" name="Rectangle 1051"/>
              <p:cNvSpPr>
                <a:spLocks noChangeArrowheads="1"/>
              </p:cNvSpPr>
              <p:nvPr/>
            </p:nvSpPr>
            <p:spPr bwMode="auto">
              <a:xfrm>
                <a:off x="2352"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7" name="Rectangle 1052"/>
              <p:cNvSpPr>
                <a:spLocks noChangeArrowheads="1"/>
              </p:cNvSpPr>
              <p:nvPr/>
            </p:nvSpPr>
            <p:spPr bwMode="auto">
              <a:xfrm>
                <a:off x="1481" y="2064"/>
                <a:ext cx="124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8" name="Rectangle 1053"/>
              <p:cNvSpPr>
                <a:spLocks noChangeArrowheads="1"/>
              </p:cNvSpPr>
              <p:nvPr/>
            </p:nvSpPr>
            <p:spPr bwMode="auto">
              <a:xfrm>
                <a:off x="3552" y="2894"/>
                <a:ext cx="192"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9" name="Rectangle 1054"/>
              <p:cNvSpPr>
                <a:spLocks noChangeArrowheads="1"/>
              </p:cNvSpPr>
              <p:nvPr/>
            </p:nvSpPr>
            <p:spPr bwMode="auto">
              <a:xfrm>
                <a:off x="4032" y="2640"/>
                <a:ext cx="192" cy="9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0" name="Rectangle 1055"/>
              <p:cNvSpPr>
                <a:spLocks noChangeArrowheads="1"/>
              </p:cNvSpPr>
              <p:nvPr/>
            </p:nvSpPr>
            <p:spPr bwMode="auto">
              <a:xfrm flipH="1">
                <a:off x="4183" y="2640"/>
                <a:ext cx="89" cy="33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1" name="Rectangle 1056"/>
              <p:cNvSpPr>
                <a:spLocks noChangeArrowheads="1"/>
              </p:cNvSpPr>
              <p:nvPr/>
            </p:nvSpPr>
            <p:spPr bwMode="auto">
              <a:xfrm>
                <a:off x="4176" y="2894"/>
                <a:ext cx="240" cy="82"/>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2" name="Rectangle 1057"/>
              <p:cNvSpPr>
                <a:spLocks noChangeArrowheads="1"/>
              </p:cNvSpPr>
              <p:nvPr/>
            </p:nvSpPr>
            <p:spPr bwMode="auto">
              <a:xfrm>
                <a:off x="4697"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3" name="Rectangle 1058"/>
              <p:cNvSpPr>
                <a:spLocks noChangeArrowheads="1"/>
              </p:cNvSpPr>
              <p:nvPr/>
            </p:nvSpPr>
            <p:spPr bwMode="auto">
              <a:xfrm>
                <a:off x="1481" y="2064"/>
                <a:ext cx="124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4" name="Rectangle 1059"/>
              <p:cNvSpPr>
                <a:spLocks noChangeArrowheads="1"/>
              </p:cNvSpPr>
              <p:nvPr/>
            </p:nvSpPr>
            <p:spPr bwMode="auto">
              <a:xfrm flipH="1">
                <a:off x="3147" y="3010"/>
                <a:ext cx="96" cy="38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5" name="Rectangle 1060"/>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grpSp>
        <p:pic>
          <p:nvPicPr>
            <p:cNvPr id="48134" name="Picture 10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6"/>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84298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5187"/>
                                        </p:tgtEl>
                                        <p:attrNameLst>
                                          <p:attrName>style.visibility</p:attrName>
                                        </p:attrNameLst>
                                      </p:cBhvr>
                                      <p:to>
                                        <p:strVal val="visible"/>
                                      </p:to>
                                    </p:set>
                                    <p:animEffect transition="in" filter="wipe(left)">
                                      <p:cBhvr>
                                        <p:cTn id="7" dur="500"/>
                                        <p:tgtEl>
                                          <p:spTgt spid="6051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5188"/>
                                        </p:tgtEl>
                                        <p:attrNameLst>
                                          <p:attrName>style.visibility</p:attrName>
                                        </p:attrNameLst>
                                      </p:cBhvr>
                                      <p:to>
                                        <p:strVal val="visible"/>
                                      </p:to>
                                    </p:set>
                                    <p:animEffect transition="in" filter="wipe(left)">
                                      <p:cBhvr>
                                        <p:cTn id="12" dur="500"/>
                                        <p:tgtEl>
                                          <p:spTgt spid="605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87"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050"/>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beq</a:t>
            </a:r>
          </a:p>
        </p:txBody>
      </p:sp>
      <p:sp>
        <p:nvSpPr>
          <p:cNvPr id="606211" name="Text Box 2051"/>
          <p:cNvSpPr txBox="1">
            <a:spLocks noChangeArrowheads="1"/>
          </p:cNvSpPr>
          <p:nvPr/>
        </p:nvSpPr>
        <p:spPr bwMode="auto">
          <a:xfrm>
            <a:off x="1522412" y="53340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beq r1,r2,offset</a:t>
            </a:r>
          </a:p>
        </p:txBody>
      </p:sp>
      <p:grpSp>
        <p:nvGrpSpPr>
          <p:cNvPr id="606212" name="Group 2052"/>
          <p:cNvGrpSpPr>
            <a:grpSpLocks/>
          </p:cNvGrpSpPr>
          <p:nvPr/>
        </p:nvGrpSpPr>
        <p:grpSpPr bwMode="auto">
          <a:xfrm>
            <a:off x="1522413" y="1676400"/>
            <a:ext cx="9167813" cy="4419600"/>
            <a:chOff x="0" y="1056"/>
            <a:chExt cx="5775" cy="2784"/>
          </a:xfrm>
        </p:grpSpPr>
        <p:sp>
          <p:nvSpPr>
            <p:cNvPr id="49157" name="Rectangle 2053"/>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58" name="Rectangle 2054"/>
            <p:cNvSpPr>
              <a:spLocks noChangeArrowheads="1"/>
            </p:cNvSpPr>
            <p:nvPr/>
          </p:nvSpPr>
          <p:spPr bwMode="auto">
            <a:xfrm>
              <a:off x="1344" y="1501"/>
              <a:ext cx="2784" cy="131"/>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59" name="Rectangle 2055"/>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60" name="Rectangle 2056"/>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61" name="Rectangle 2057"/>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2" name="Rectangle 2058"/>
            <p:cNvSpPr>
              <a:spLocks noChangeArrowheads="1"/>
            </p:cNvSpPr>
            <p:nvPr/>
          </p:nvSpPr>
          <p:spPr bwMode="auto">
            <a:xfrm>
              <a:off x="3888" y="1893"/>
              <a:ext cx="240" cy="75"/>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3" name="Rectangle 2059"/>
            <p:cNvSpPr>
              <a:spLocks noChangeArrowheads="1"/>
            </p:cNvSpPr>
            <p:nvPr/>
          </p:nvSpPr>
          <p:spPr bwMode="auto">
            <a:xfrm>
              <a:off x="4368" y="1714"/>
              <a:ext cx="240" cy="75"/>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4" name="Rectangle 2060"/>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5" name="Rectangle 2061"/>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6" name="Rectangle 2062"/>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7" name="Rectangle 2063"/>
            <p:cNvSpPr>
              <a:spLocks noChangeArrowheads="1"/>
            </p:cNvSpPr>
            <p:nvPr/>
          </p:nvSpPr>
          <p:spPr bwMode="auto">
            <a:xfrm>
              <a:off x="4704"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8" name="Rectangle 2064"/>
            <p:cNvSpPr>
              <a:spLocks noChangeArrowheads="1"/>
            </p:cNvSpPr>
            <p:nvPr/>
          </p:nvSpPr>
          <p:spPr bwMode="auto">
            <a:xfrm flipH="1">
              <a:off x="4760" y="1056"/>
              <a:ext cx="88" cy="624"/>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9" name="Rectangle 2065"/>
            <p:cNvSpPr>
              <a:spLocks noChangeArrowheads="1"/>
            </p:cNvSpPr>
            <p:nvPr/>
          </p:nvSpPr>
          <p:spPr bwMode="auto">
            <a:xfrm flipH="1">
              <a:off x="3161" y="1902"/>
              <a:ext cx="96" cy="149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0" name="Rectangle 2066"/>
            <p:cNvSpPr>
              <a:spLocks noChangeArrowheads="1"/>
            </p:cNvSpPr>
            <p:nvPr/>
          </p:nvSpPr>
          <p:spPr bwMode="auto">
            <a:xfrm>
              <a:off x="3024" y="3312"/>
              <a:ext cx="24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1" name="Rectangle 2067"/>
            <p:cNvSpPr>
              <a:spLocks noChangeArrowheads="1"/>
            </p:cNvSpPr>
            <p:nvPr/>
          </p:nvSpPr>
          <p:spPr bwMode="auto">
            <a:xfrm>
              <a:off x="3161" y="1893"/>
              <a:ext cx="480" cy="8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2" name="Rectangle 2068"/>
            <p:cNvSpPr>
              <a:spLocks noChangeArrowheads="1"/>
            </p:cNvSpPr>
            <p:nvPr/>
          </p:nvSpPr>
          <p:spPr bwMode="auto">
            <a:xfrm>
              <a:off x="1728" y="3312"/>
              <a:ext cx="110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3" name="Rectangle 2069"/>
            <p:cNvSpPr>
              <a:spLocks noChangeArrowheads="1"/>
            </p:cNvSpPr>
            <p:nvPr/>
          </p:nvSpPr>
          <p:spPr bwMode="auto">
            <a:xfrm flipH="1">
              <a:off x="1728" y="2160"/>
              <a:ext cx="96" cy="115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4" name="Rectangle 2070"/>
            <p:cNvSpPr>
              <a:spLocks noChangeArrowheads="1"/>
            </p:cNvSpPr>
            <p:nvPr/>
          </p:nvSpPr>
          <p:spPr bwMode="auto">
            <a:xfrm>
              <a:off x="3120" y="2784"/>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5" name="Rectangle 2071"/>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6" name="Rectangle 2072"/>
            <p:cNvSpPr>
              <a:spLocks noChangeArrowheads="1"/>
            </p:cNvSpPr>
            <p:nvPr/>
          </p:nvSpPr>
          <p:spPr bwMode="auto">
            <a:xfrm>
              <a:off x="2626"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7" name="Rectangle 2073"/>
            <p:cNvSpPr>
              <a:spLocks noChangeArrowheads="1"/>
            </p:cNvSpPr>
            <p:nvPr/>
          </p:nvSpPr>
          <p:spPr bwMode="auto">
            <a:xfrm>
              <a:off x="2352"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8" name="Rectangle 2074"/>
            <p:cNvSpPr>
              <a:spLocks noChangeArrowheads="1"/>
            </p:cNvSpPr>
            <p:nvPr/>
          </p:nvSpPr>
          <p:spPr bwMode="auto">
            <a:xfrm>
              <a:off x="1481" y="2064"/>
              <a:ext cx="124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9" name="Rectangle 2075"/>
            <p:cNvSpPr>
              <a:spLocks noChangeArrowheads="1"/>
            </p:cNvSpPr>
            <p:nvPr/>
          </p:nvSpPr>
          <p:spPr bwMode="auto">
            <a:xfrm>
              <a:off x="3545" y="2894"/>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80" name="Rectangle 2076"/>
            <p:cNvSpPr>
              <a:spLocks noChangeArrowheads="1"/>
            </p:cNvSpPr>
            <p:nvPr/>
          </p:nvSpPr>
          <p:spPr bwMode="auto">
            <a:xfrm>
              <a:off x="4032" y="2496"/>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pic>
          <p:nvPicPr>
            <p:cNvPr id="49181" name="Picture 20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6"/>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86711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6211"/>
                                        </p:tgtEl>
                                        <p:attrNameLst>
                                          <p:attrName>style.visibility</p:attrName>
                                        </p:attrNameLst>
                                      </p:cBhvr>
                                      <p:to>
                                        <p:strVal val="visible"/>
                                      </p:to>
                                    </p:set>
                                    <p:animEffect transition="in" filter="wipe(left)">
                                      <p:cBhvr>
                                        <p:cTn id="7" dur="500"/>
                                        <p:tgtEl>
                                          <p:spTgt spid="6062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6212"/>
                                        </p:tgtEl>
                                        <p:attrNameLst>
                                          <p:attrName>style.visibility</p:attrName>
                                        </p:attrNameLst>
                                      </p:cBhvr>
                                      <p:to>
                                        <p:strVal val="visible"/>
                                      </p:to>
                                    </p:set>
                                    <p:animEffect transition="in" filter="wipe(left)">
                                      <p:cBhvr>
                                        <p:cTn id="12" dur="500"/>
                                        <p:tgtEl>
                                          <p:spTgt spid="606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1"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050"/>
          <p:cNvSpPr>
            <a:spLocks noGrp="1" noChangeArrowheads="1"/>
          </p:cNvSpPr>
          <p:nvPr>
            <p:ph type="title"/>
          </p:nvPr>
        </p:nvSpPr>
        <p:spPr/>
        <p:txBody>
          <a:bodyPr/>
          <a:lstStyle/>
          <a:p>
            <a:pPr eaLnBrk="1" hangingPunct="1"/>
            <a:r>
              <a:rPr lang="en-US" altLang="en-US" smtClean="0"/>
              <a:t>Control</a:t>
            </a:r>
          </a:p>
        </p:txBody>
      </p:sp>
      <p:sp>
        <p:nvSpPr>
          <p:cNvPr id="50179" name="Rectangle 2051"/>
          <p:cNvSpPr>
            <a:spLocks noGrp="1" noChangeArrowheads="1"/>
          </p:cNvSpPr>
          <p:nvPr>
            <p:ph type="body" idx="1"/>
          </p:nvPr>
        </p:nvSpPr>
        <p:spPr>
          <a:xfrm>
            <a:off x="609441" y="2133600"/>
            <a:ext cx="11276171" cy="4114800"/>
          </a:xfrm>
        </p:spPr>
        <p:txBody>
          <a:bodyPr>
            <a:normAutofit fontScale="77500" lnSpcReduction="20000"/>
          </a:bodyPr>
          <a:lstStyle/>
          <a:p>
            <a:r>
              <a:rPr lang="en-US" dirty="0"/>
              <a:t>Now we have a complete </a:t>
            </a:r>
            <a:r>
              <a:rPr lang="en-US" dirty="0" err="1"/>
              <a:t>datapath</a:t>
            </a:r>
            <a:r>
              <a:rPr lang="en-US" dirty="0"/>
              <a:t> for our simple MIPS subset – we will show </a:t>
            </a:r>
            <a:r>
              <a:rPr lang="en-US" dirty="0" smtClean="0"/>
              <a:t>the whole </a:t>
            </a:r>
            <a:r>
              <a:rPr lang="en-US" dirty="0"/>
              <a:t>diagram in just a couple of minutes. Before that, we will add the control.</a:t>
            </a:r>
          </a:p>
          <a:p>
            <a:r>
              <a:rPr lang="en-US" dirty="0"/>
              <a:t>The </a:t>
            </a:r>
            <a:r>
              <a:rPr lang="en-US" i="1" dirty="0"/>
              <a:t>control unit </a:t>
            </a:r>
            <a:r>
              <a:rPr lang="en-US" dirty="0"/>
              <a:t>is responsible for taking the instruction and generating </a:t>
            </a:r>
            <a:r>
              <a:rPr lang="en-US" dirty="0" smtClean="0"/>
              <a:t>the appropriate </a:t>
            </a:r>
            <a:r>
              <a:rPr lang="en-US" dirty="0"/>
              <a:t>signals for the </a:t>
            </a:r>
            <a:r>
              <a:rPr lang="en-US" dirty="0" err="1"/>
              <a:t>datapath</a:t>
            </a:r>
            <a:r>
              <a:rPr lang="en-US" dirty="0"/>
              <a:t> </a:t>
            </a:r>
            <a:r>
              <a:rPr lang="en-US" dirty="0" smtClean="0"/>
              <a:t>elements</a:t>
            </a:r>
            <a:endParaRPr lang="en-US" dirty="0"/>
          </a:p>
          <a:p>
            <a:r>
              <a:rPr lang="en-US" dirty="0"/>
              <a:t>Signals that need to be generated include</a:t>
            </a:r>
          </a:p>
          <a:p>
            <a:pPr lvl="1"/>
            <a:r>
              <a:rPr lang="en-US" dirty="0" smtClean="0"/>
              <a:t>Operation </a:t>
            </a:r>
            <a:r>
              <a:rPr lang="en-US" dirty="0"/>
              <a:t>to be performed by ALU.</a:t>
            </a:r>
          </a:p>
          <a:p>
            <a:pPr lvl="1"/>
            <a:r>
              <a:rPr lang="en-US" dirty="0" smtClean="0"/>
              <a:t>Whether </a:t>
            </a:r>
            <a:r>
              <a:rPr lang="en-US" dirty="0"/>
              <a:t>register file needs to be written.</a:t>
            </a:r>
          </a:p>
          <a:p>
            <a:pPr lvl="1"/>
            <a:r>
              <a:rPr lang="en-IE" dirty="0" smtClean="0"/>
              <a:t>Signals </a:t>
            </a:r>
            <a:r>
              <a:rPr lang="en-IE" dirty="0"/>
              <a:t>for multiple intermediate multiplexors.</a:t>
            </a:r>
          </a:p>
          <a:p>
            <a:pPr lvl="1"/>
            <a:r>
              <a:rPr lang="en-US" dirty="0" smtClean="0"/>
              <a:t>Whether </a:t>
            </a:r>
            <a:r>
              <a:rPr lang="en-US" dirty="0"/>
              <a:t>data memory needs to be written.</a:t>
            </a:r>
          </a:p>
          <a:p>
            <a:r>
              <a:rPr lang="en-US" dirty="0"/>
              <a:t>For the most part, we can generate these signals using only the </a:t>
            </a:r>
            <a:r>
              <a:rPr lang="en-US" i="1" dirty="0"/>
              <a:t>opcode </a:t>
            </a:r>
            <a:r>
              <a:rPr lang="en-US" dirty="0"/>
              <a:t>and </a:t>
            </a:r>
            <a:r>
              <a:rPr lang="en-US" i="1" dirty="0" err="1"/>
              <a:t>funct</a:t>
            </a:r>
            <a:r>
              <a:rPr lang="en-US" i="1" dirty="0"/>
              <a:t> </a:t>
            </a:r>
            <a:r>
              <a:rPr lang="en-US" dirty="0"/>
              <a:t>fields of </a:t>
            </a:r>
            <a:r>
              <a:rPr lang="en-US" dirty="0" smtClean="0"/>
              <a:t>an </a:t>
            </a:r>
            <a:r>
              <a:rPr lang="en-IE" dirty="0" smtClean="0"/>
              <a:t>instruction</a:t>
            </a:r>
            <a:endParaRPr lang="en-US" altLang="en-US" sz="2400" dirty="0"/>
          </a:p>
        </p:txBody>
      </p:sp>
    </p:spTree>
    <p:extLst>
      <p:ext uri="{BB962C8B-B14F-4D97-AF65-F5344CB8AC3E}">
        <p14:creationId xmlns:p14="http://schemas.microsoft.com/office/powerpoint/2010/main" val="2173978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Control signals</a:t>
            </a:r>
            <a:endParaRPr lang="en-IE" dirty="0"/>
          </a:p>
        </p:txBody>
      </p:sp>
      <p:pic>
        <p:nvPicPr>
          <p:cNvPr id="4" name="Picture 3"/>
          <p:cNvPicPr>
            <a:picLocks noChangeAspect="1"/>
          </p:cNvPicPr>
          <p:nvPr/>
        </p:nvPicPr>
        <p:blipFill>
          <a:blip r:embed="rId2"/>
          <a:stretch>
            <a:fillRect/>
          </a:stretch>
        </p:blipFill>
        <p:spPr>
          <a:xfrm>
            <a:off x="52964" y="1828800"/>
            <a:ext cx="12115800" cy="4391025"/>
          </a:xfrm>
          <a:prstGeom prst="rect">
            <a:avLst/>
          </a:prstGeom>
        </p:spPr>
      </p:pic>
    </p:spTree>
    <p:extLst>
      <p:ext uri="{BB962C8B-B14F-4D97-AF65-F5344CB8AC3E}">
        <p14:creationId xmlns:p14="http://schemas.microsoft.com/office/powerpoint/2010/main" val="131798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5045077"/>
          </a:xfrm>
        </p:spPr>
        <p:txBody>
          <a:bodyPr>
            <a:normAutofit/>
          </a:bodyPr>
          <a:lstStyle/>
          <a:p>
            <a:r>
              <a:rPr lang="en-IE" sz="3600" dirty="0"/>
              <a:t>For every instruction</a:t>
            </a:r>
            <a:r>
              <a:rPr lang="en-IE" sz="3600" dirty="0" smtClean="0"/>
              <a:t>, the first two </a:t>
            </a:r>
            <a:r>
              <a:rPr lang="en-IE" sz="3600" dirty="0"/>
              <a:t>steps are identical:</a:t>
            </a:r>
          </a:p>
          <a:p>
            <a:pPr lvl="1"/>
            <a:r>
              <a:rPr lang="en-US" sz="3200" dirty="0" smtClean="0"/>
              <a:t>Send </a:t>
            </a:r>
            <a:r>
              <a:rPr lang="en-US" sz="3200" dirty="0"/>
              <a:t>the program counter (PC) to the memory that contains the code </a:t>
            </a:r>
            <a:r>
              <a:rPr lang="en-US" sz="3200" dirty="0" smtClean="0"/>
              <a:t>and fetch </a:t>
            </a:r>
            <a:r>
              <a:rPr lang="en-US" sz="3200" dirty="0"/>
              <a:t>the instruction from that memory.</a:t>
            </a:r>
          </a:p>
          <a:p>
            <a:pPr lvl="1"/>
            <a:r>
              <a:rPr lang="en-US" sz="3200" dirty="0" smtClean="0"/>
              <a:t>Read </a:t>
            </a:r>
            <a:r>
              <a:rPr lang="en-US" sz="3200" dirty="0"/>
              <a:t>one or two registers, using fields of the instruction to select the </a:t>
            </a:r>
            <a:r>
              <a:rPr lang="en-US" sz="3200" dirty="0" smtClean="0"/>
              <a:t>registers to </a:t>
            </a:r>
            <a:r>
              <a:rPr lang="en-US" sz="3200" dirty="0"/>
              <a:t>read. For the load word instruction, we need to read only one register</a:t>
            </a:r>
            <a:r>
              <a:rPr lang="en-US" sz="3200" dirty="0" smtClean="0"/>
              <a:t>, </a:t>
            </a:r>
            <a:r>
              <a:rPr lang="en-IE" sz="3200" dirty="0" smtClean="0"/>
              <a:t>but </a:t>
            </a:r>
            <a:r>
              <a:rPr lang="en-US" sz="3200" dirty="0" smtClean="0"/>
              <a:t>most </a:t>
            </a:r>
            <a:r>
              <a:rPr lang="en-US" sz="3200" dirty="0"/>
              <a:t>other instructions require that we read two </a:t>
            </a:r>
            <a:r>
              <a:rPr lang="en-US" sz="3200" dirty="0" smtClean="0"/>
              <a:t>registers</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a:t>
            </a:fld>
            <a:endParaRPr lang="en-US"/>
          </a:p>
        </p:txBody>
      </p:sp>
    </p:spTree>
    <p:extLst>
      <p:ext uri="{BB962C8B-B14F-4D97-AF65-F5344CB8AC3E}">
        <p14:creationId xmlns:p14="http://schemas.microsoft.com/office/powerpoint/2010/main" val="7770889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75612" y="4622494"/>
            <a:ext cx="3730625" cy="1397306"/>
          </a:xfrm>
          <a:prstGeom prst="rect">
            <a:avLst/>
          </a:prstGeom>
          <a:solidFill>
            <a:schemeClr val="bg1">
              <a:lumMod val="65000"/>
            </a:schemeClr>
          </a:solidFill>
        </p:spPr>
        <p:txBody>
          <a:bodyPr wrap="square">
            <a:spAutoFit/>
          </a:bodyPr>
          <a:lstStyle/>
          <a:p>
            <a:pPr lvl="0">
              <a:spcBef>
                <a:spcPct val="20000"/>
              </a:spcBef>
            </a:pPr>
            <a:r>
              <a:rPr lang="en-US" sz="3200" dirty="0" smtClean="0">
                <a:solidFill>
                  <a:srgbClr val="FFFF00"/>
                </a:solidFill>
                <a:latin typeface="Arial" pitchFamily="34" charset="0"/>
                <a:cs typeface="Arial" pitchFamily="34" charset="0"/>
              </a:rPr>
              <a:t>Office </a:t>
            </a:r>
            <a:r>
              <a:rPr lang="en-US" sz="3200" dirty="0">
                <a:solidFill>
                  <a:srgbClr val="FFFF00"/>
                </a:solidFill>
                <a:latin typeface="Arial" pitchFamily="34" charset="0"/>
                <a:cs typeface="Arial" pitchFamily="34" charset="0"/>
              </a:rPr>
              <a:t>Hours</a:t>
            </a:r>
          </a:p>
          <a:p>
            <a:pPr marL="742950" lvl="1" indent="-285750">
              <a:spcBef>
                <a:spcPct val="20000"/>
              </a:spcBef>
              <a:buFont typeface="Arial" pitchFamily="34" charset="0"/>
              <a:buChar char="–"/>
            </a:pPr>
            <a:r>
              <a:rPr lang="en-US" sz="2400" dirty="0">
                <a:solidFill>
                  <a:srgbClr val="FFFF00"/>
                </a:solidFill>
                <a:latin typeface="Arial" pitchFamily="34" charset="0"/>
                <a:cs typeface="Arial" pitchFamily="34" charset="0"/>
              </a:rPr>
              <a:t>Monday 1120-1210  @ My </a:t>
            </a:r>
            <a:r>
              <a:rPr lang="en-US" sz="2400" dirty="0" smtClean="0">
                <a:solidFill>
                  <a:srgbClr val="FFFF00"/>
                </a:solidFill>
                <a:latin typeface="Arial" pitchFamily="34" charset="0"/>
                <a:cs typeface="Arial" pitchFamily="34" charset="0"/>
              </a:rPr>
              <a:t>office</a:t>
            </a:r>
            <a:endParaRPr lang="en-US" sz="2400"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022288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RECAP: J-Type Instructions</a:t>
            </a:r>
            <a:endParaRPr lang="en-US" sz="3600" dirty="0"/>
          </a:p>
        </p:txBody>
      </p:sp>
      <p:sp>
        <p:nvSpPr>
          <p:cNvPr id="3" name="Content Placeholder 2"/>
          <p:cNvSpPr>
            <a:spLocks noGrp="1"/>
          </p:cNvSpPr>
          <p:nvPr>
            <p:ph idx="1"/>
          </p:nvPr>
        </p:nvSpPr>
        <p:spPr>
          <a:xfrm>
            <a:off x="609442" y="1600201"/>
            <a:ext cx="10892314" cy="685799"/>
          </a:xfrm>
        </p:spPr>
        <p:txBody>
          <a:bodyPr>
            <a:noAutofit/>
          </a:bodyPr>
          <a:lstStyle/>
          <a:p>
            <a:r>
              <a:rPr lang="en-US" sz="2500" dirty="0"/>
              <a:t>J instructions have the following machine-code format:</a:t>
            </a:r>
            <a:endParaRPr lang="en-US" sz="25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pPr/>
              <a:t>51</a:t>
            </a:fld>
            <a:endParaRPr lang="en-US"/>
          </a:p>
        </p:txBody>
      </p:sp>
      <p:graphicFrame>
        <p:nvGraphicFramePr>
          <p:cNvPr id="6" name="Table 5"/>
          <p:cNvGraphicFramePr>
            <a:graphicFrameLocks noGrp="1"/>
          </p:cNvGraphicFramePr>
          <p:nvPr>
            <p:extLst/>
          </p:nvPr>
        </p:nvGraphicFramePr>
        <p:xfrm>
          <a:off x="6139338" y="2209800"/>
          <a:ext cx="5362417" cy="1051560"/>
        </p:xfrm>
        <a:graphic>
          <a:graphicData uri="http://schemas.openxmlformats.org/drawingml/2006/table">
            <a:tbl>
              <a:tblPr/>
              <a:tblGrid>
                <a:gridCol w="1707674">
                  <a:extLst>
                    <a:ext uri="{9D8B030D-6E8A-4147-A177-3AD203B41FA5}">
                      <a16:colId xmlns:a16="http://schemas.microsoft.com/office/drawing/2014/main" val="20000"/>
                    </a:ext>
                  </a:extLst>
                </a:gridCol>
                <a:gridCol w="3654743">
                  <a:extLst>
                    <a:ext uri="{9D8B030D-6E8A-4147-A177-3AD203B41FA5}">
                      <a16:colId xmlns:a16="http://schemas.microsoft.com/office/drawing/2014/main" val="20001"/>
                    </a:ext>
                  </a:extLst>
                </a:gridCol>
              </a:tblGrid>
              <a:tr h="533400">
                <a:tc>
                  <a:txBody>
                    <a:bodyPr/>
                    <a:lstStyle/>
                    <a:p>
                      <a:r>
                        <a:rPr lang="en-US" sz="2800" dirty="0" err="1">
                          <a:effectLst/>
                        </a:rPr>
                        <a:t>opcode</a:t>
                      </a:r>
                      <a:endParaRPr lang="en-US" sz="2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smtClean="0">
                          <a:effectLst/>
                        </a:rPr>
                        <a:t>Pseudo-Address</a:t>
                      </a:r>
                      <a:endParaRPr lang="en-US" sz="2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0"/>
                  </a:ext>
                </a:extLst>
              </a:tr>
              <a:tr h="304800">
                <a:tc>
                  <a:txBody>
                    <a:bodyPr/>
                    <a:lstStyle/>
                    <a:p>
                      <a:r>
                        <a:rPr lang="en-US" sz="2800">
                          <a:effectLst/>
                        </a:rPr>
                        <a:t>6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smtClean="0">
                          <a:effectLst/>
                        </a:rPr>
                        <a:t>26 </a:t>
                      </a:r>
                      <a:r>
                        <a:rPr lang="en-US" sz="2800" dirty="0">
                          <a:effectLst/>
                        </a:rPr>
                        <a:t>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bl>
          </a:graphicData>
        </a:graphic>
      </p:graphicFrame>
      <p:sp>
        <p:nvSpPr>
          <p:cNvPr id="7" name="Content Placeholder 2"/>
          <p:cNvSpPr txBox="1">
            <a:spLocks/>
          </p:cNvSpPr>
          <p:nvPr/>
        </p:nvSpPr>
        <p:spPr>
          <a:xfrm>
            <a:off x="542924" y="2971800"/>
            <a:ext cx="10969943"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err="1" smtClean="0"/>
              <a:t>Opcode</a:t>
            </a:r>
            <a:endParaRPr lang="en-US" sz="2700" dirty="0" smtClean="0"/>
          </a:p>
          <a:p>
            <a:pPr lvl="1"/>
            <a:r>
              <a:rPr lang="en-US" sz="2200" dirty="0" smtClean="0"/>
              <a:t>The </a:t>
            </a:r>
            <a:r>
              <a:rPr lang="en-US" sz="2200" dirty="0"/>
              <a:t>6 bit </a:t>
            </a:r>
            <a:r>
              <a:rPr lang="en-US" sz="2200" dirty="0" err="1"/>
              <a:t>opcode</a:t>
            </a:r>
            <a:r>
              <a:rPr lang="en-US" sz="2200" dirty="0"/>
              <a:t> corresponding to the particular jump command. (26 to </a:t>
            </a:r>
            <a:r>
              <a:rPr lang="en-US" sz="2200" dirty="0" smtClean="0"/>
              <a:t>31)</a:t>
            </a:r>
          </a:p>
          <a:p>
            <a:r>
              <a:rPr lang="en-US" sz="2700" dirty="0"/>
              <a:t>Address</a:t>
            </a:r>
          </a:p>
          <a:p>
            <a:pPr lvl="1"/>
            <a:r>
              <a:rPr lang="en-US" sz="2200" dirty="0"/>
              <a:t>A 26-bit shortened address of the destination. (0 to 25)</a:t>
            </a:r>
          </a:p>
          <a:p>
            <a:pPr lvl="1"/>
            <a:r>
              <a:rPr lang="en-US" sz="2200" dirty="0"/>
              <a:t>The two least significant bits are removed, and the 4 most significant bits are removed, and assumed to be the same as the current instruction's address</a:t>
            </a:r>
          </a:p>
        </p:txBody>
      </p:sp>
    </p:spTree>
    <p:extLst>
      <p:ext uri="{BB962C8B-B14F-4D97-AF65-F5344CB8AC3E}">
        <p14:creationId xmlns:p14="http://schemas.microsoft.com/office/powerpoint/2010/main" val="15533711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Datapath</a:t>
            </a:r>
            <a:r>
              <a:rPr lang="en-IE" dirty="0" smtClean="0"/>
              <a:t> for J format</a:t>
            </a:r>
            <a:endParaRPr lang="en-IE" dirty="0"/>
          </a:p>
        </p:txBody>
      </p:sp>
      <p:sp>
        <p:nvSpPr>
          <p:cNvPr id="3" name="Content Placeholder 2"/>
          <p:cNvSpPr>
            <a:spLocks noGrp="1"/>
          </p:cNvSpPr>
          <p:nvPr>
            <p:ph idx="1"/>
          </p:nvPr>
        </p:nvSpPr>
        <p:spPr/>
        <p:txBody>
          <a:bodyPr/>
          <a:lstStyle/>
          <a:p>
            <a:r>
              <a:rPr lang="en-IE" dirty="0" smtClean="0"/>
              <a:t>j </a:t>
            </a:r>
            <a:r>
              <a:rPr lang="en-IE" dirty="0" err="1" smtClean="0"/>
              <a:t>targetaddress</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52</a:t>
            </a:fld>
            <a:endParaRPr lang="en-US"/>
          </a:p>
        </p:txBody>
      </p:sp>
      <p:pic>
        <p:nvPicPr>
          <p:cNvPr id="6" name="Picture 5"/>
          <p:cNvPicPr>
            <a:picLocks noChangeAspect="1"/>
          </p:cNvPicPr>
          <p:nvPr/>
        </p:nvPicPr>
        <p:blipFill>
          <a:blip r:embed="rId2"/>
          <a:stretch>
            <a:fillRect/>
          </a:stretch>
        </p:blipFill>
        <p:spPr>
          <a:xfrm>
            <a:off x="4570412" y="1528618"/>
            <a:ext cx="7383658" cy="5218258"/>
          </a:xfrm>
          <a:prstGeom prst="rect">
            <a:avLst/>
          </a:prstGeom>
        </p:spPr>
      </p:pic>
    </p:spTree>
    <p:extLst>
      <p:ext uri="{BB962C8B-B14F-4D97-AF65-F5344CB8AC3E}">
        <p14:creationId xmlns:p14="http://schemas.microsoft.com/office/powerpoint/2010/main" val="4118344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ALU Control Lines</a:t>
            </a:r>
            <a:endParaRPr lang="en-IE" dirty="0"/>
          </a:p>
        </p:txBody>
      </p:sp>
      <p:sp>
        <p:nvSpPr>
          <p:cNvPr id="3" name="Content Placeholder 2"/>
          <p:cNvSpPr>
            <a:spLocks noGrp="1"/>
          </p:cNvSpPr>
          <p:nvPr>
            <p:ph idx="1"/>
          </p:nvPr>
        </p:nvSpPr>
        <p:spPr>
          <a:xfrm>
            <a:off x="609441" y="1600201"/>
            <a:ext cx="10969943" cy="1828799"/>
          </a:xfrm>
        </p:spPr>
        <p:txBody>
          <a:bodyPr>
            <a:normAutofit fontScale="85000" lnSpcReduction="10000"/>
          </a:bodyPr>
          <a:lstStyle/>
          <a:p>
            <a:r>
              <a:rPr lang="en-US" dirty="0"/>
              <a:t>Note here that the ALU has a 4-bit control line </a:t>
            </a:r>
            <a:r>
              <a:rPr lang="en-US" dirty="0" smtClean="0"/>
              <a:t>called ALU operation</a:t>
            </a:r>
          </a:p>
          <a:p>
            <a:r>
              <a:rPr lang="en-US" dirty="0" smtClean="0"/>
              <a:t>The </a:t>
            </a:r>
            <a:r>
              <a:rPr lang="en-US" dirty="0"/>
              <a:t>first two bits indicate whether </a:t>
            </a:r>
            <a:r>
              <a:rPr lang="en-US" dirty="0" smtClean="0"/>
              <a:t>a and </a:t>
            </a:r>
            <a:r>
              <a:rPr lang="en-US" dirty="0"/>
              <a:t>b need to be inverted, respectively. </a:t>
            </a:r>
            <a:endParaRPr lang="en-US" dirty="0" smtClean="0"/>
          </a:p>
          <a:p>
            <a:r>
              <a:rPr lang="en-US" dirty="0" smtClean="0"/>
              <a:t>The </a:t>
            </a:r>
            <a:r>
              <a:rPr lang="en-US" dirty="0"/>
              <a:t>last </a:t>
            </a:r>
            <a:r>
              <a:rPr lang="en-US" dirty="0" smtClean="0"/>
              <a:t>two bits </a:t>
            </a:r>
            <a:r>
              <a:rPr lang="en-US" dirty="0"/>
              <a:t>indicate the operation</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53</a:t>
            </a:fld>
            <a:endParaRPr lang="en-US"/>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902734" y="2774951"/>
            <a:ext cx="3676650" cy="3581400"/>
          </a:xfrm>
          <a:prstGeom prst="rect">
            <a:avLst/>
          </a:prstGeom>
        </p:spPr>
      </p:pic>
      <p:pic>
        <p:nvPicPr>
          <p:cNvPr id="7" name="Picture 6"/>
          <p:cNvPicPr>
            <a:picLocks noChangeAspect="1"/>
          </p:cNvPicPr>
          <p:nvPr/>
        </p:nvPicPr>
        <p:blipFill>
          <a:blip r:embed="rId4"/>
          <a:stretch>
            <a:fillRect/>
          </a:stretch>
        </p:blipFill>
        <p:spPr>
          <a:xfrm>
            <a:off x="1336745" y="3347606"/>
            <a:ext cx="5762625" cy="3362325"/>
          </a:xfrm>
          <a:prstGeom prst="rect">
            <a:avLst/>
          </a:prstGeom>
        </p:spPr>
      </p:pic>
    </p:spTree>
    <p:extLst>
      <p:ext uri="{BB962C8B-B14F-4D97-AF65-F5344CB8AC3E}">
        <p14:creationId xmlns:p14="http://schemas.microsoft.com/office/powerpoint/2010/main" val="25841826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ALU Control Lines</a:t>
            </a:r>
            <a:endParaRPr lang="en-IE" dirty="0"/>
          </a:p>
        </p:txBody>
      </p:sp>
      <p:sp>
        <p:nvSpPr>
          <p:cNvPr id="3" name="Content Placeholder 2"/>
          <p:cNvSpPr>
            <a:spLocks noGrp="1"/>
          </p:cNvSpPr>
          <p:nvPr>
            <p:ph idx="1"/>
          </p:nvPr>
        </p:nvSpPr>
        <p:spPr>
          <a:xfrm>
            <a:off x="609441" y="1600201"/>
            <a:ext cx="7466171" cy="4495799"/>
          </a:xfrm>
        </p:spPr>
        <p:txBody>
          <a:bodyPr>
            <a:normAutofit fontScale="85000" lnSpcReduction="20000"/>
          </a:bodyPr>
          <a:lstStyle/>
          <a:p>
            <a:r>
              <a:rPr lang="en-US" dirty="0"/>
              <a:t>How do we set these control lines? Consider the control unit below.</a:t>
            </a:r>
          </a:p>
          <a:p>
            <a:r>
              <a:rPr lang="en-US" dirty="0" smtClean="0"/>
              <a:t>The </a:t>
            </a:r>
            <a:r>
              <a:rPr lang="en-US" dirty="0"/>
              <a:t>2-bit </a:t>
            </a:r>
            <a:r>
              <a:rPr lang="en-US" dirty="0" err="1"/>
              <a:t>ALUop</a:t>
            </a:r>
            <a:r>
              <a:rPr lang="en-US" dirty="0"/>
              <a:t> input indicates </a:t>
            </a:r>
            <a:r>
              <a:rPr lang="en-US" dirty="0" smtClean="0"/>
              <a:t>whether an </a:t>
            </a:r>
            <a:r>
              <a:rPr lang="en-US" dirty="0"/>
              <a:t>operation should be add (00) for loads </a:t>
            </a:r>
            <a:r>
              <a:rPr lang="en-US" dirty="0" smtClean="0"/>
              <a:t>and stores</a:t>
            </a:r>
            <a:r>
              <a:rPr lang="en-US" dirty="0"/>
              <a:t>, subtract (01) for </a:t>
            </a:r>
            <a:r>
              <a:rPr lang="en-US" dirty="0" err="1"/>
              <a:t>beq</a:t>
            </a:r>
            <a:r>
              <a:rPr lang="en-US" dirty="0"/>
              <a:t>, or </a:t>
            </a:r>
            <a:r>
              <a:rPr lang="en-US" dirty="0" smtClean="0"/>
              <a:t>determined by </a:t>
            </a:r>
            <a:r>
              <a:rPr lang="en-US" dirty="0"/>
              <a:t>the </a:t>
            </a:r>
            <a:r>
              <a:rPr lang="en-US" dirty="0" err="1"/>
              <a:t>funct</a:t>
            </a:r>
            <a:r>
              <a:rPr lang="en-US" dirty="0"/>
              <a:t> input (10</a:t>
            </a:r>
            <a:r>
              <a:rPr lang="en-US" dirty="0" smtClean="0"/>
              <a:t>)</a:t>
            </a:r>
            <a:endParaRPr lang="en-US" dirty="0"/>
          </a:p>
          <a:p>
            <a:pPr lvl="1"/>
            <a:r>
              <a:rPr lang="en-US" dirty="0" smtClean="0"/>
              <a:t>Case </a:t>
            </a:r>
            <a:r>
              <a:rPr lang="en-US" dirty="0"/>
              <a:t>00 and 01 are determined by the op field</a:t>
            </a:r>
          </a:p>
          <a:p>
            <a:pPr lvl="1"/>
            <a:r>
              <a:rPr lang="en-US" dirty="0" smtClean="0"/>
              <a:t>Case </a:t>
            </a:r>
            <a:r>
              <a:rPr lang="en-US" dirty="0"/>
              <a:t>10 is used by R-format instructions</a:t>
            </a:r>
          </a:p>
          <a:p>
            <a:r>
              <a:rPr lang="en-US" dirty="0" smtClean="0"/>
              <a:t>The </a:t>
            </a:r>
            <a:r>
              <a:rPr lang="en-US" dirty="0"/>
              <a:t>6-bit </a:t>
            </a:r>
            <a:r>
              <a:rPr lang="en-US" dirty="0" err="1"/>
              <a:t>Funct</a:t>
            </a:r>
            <a:r>
              <a:rPr lang="en-US" dirty="0"/>
              <a:t> input corresponds to the </a:t>
            </a:r>
            <a:r>
              <a:rPr lang="en-US" dirty="0" err="1" smtClean="0"/>
              <a:t>funct</a:t>
            </a:r>
            <a:r>
              <a:rPr lang="en-US" dirty="0" smtClean="0"/>
              <a:t> field </a:t>
            </a:r>
            <a:r>
              <a:rPr lang="en-US" dirty="0"/>
              <a:t>of R-format instructions. Each unique </a:t>
            </a:r>
            <a:r>
              <a:rPr lang="en-US" dirty="0" err="1" smtClean="0"/>
              <a:t>funct</a:t>
            </a:r>
            <a:r>
              <a:rPr lang="en-US" dirty="0" smtClean="0"/>
              <a:t> field </a:t>
            </a:r>
            <a:r>
              <a:rPr lang="en-US" dirty="0"/>
              <a:t>corresponds to a unique set of ALU </a:t>
            </a:r>
            <a:r>
              <a:rPr lang="en-US" dirty="0" smtClean="0"/>
              <a:t>control input lines</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54</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80951" y="2486384"/>
            <a:ext cx="3922174" cy="2491655"/>
          </a:xfrm>
          <a:prstGeom prst="rect">
            <a:avLst/>
          </a:prstGeom>
        </p:spPr>
      </p:pic>
    </p:spTree>
    <p:extLst>
      <p:ext uri="{BB962C8B-B14F-4D97-AF65-F5344CB8AC3E}">
        <p14:creationId xmlns:p14="http://schemas.microsoft.com/office/powerpoint/2010/main" val="2677099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ALU Control Lines</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55</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80951" y="2486384"/>
            <a:ext cx="3922174" cy="2491655"/>
          </a:xfrm>
          <a:prstGeom prst="rect">
            <a:avLst/>
          </a:prstGeom>
        </p:spPr>
      </p:pic>
      <p:pic>
        <p:nvPicPr>
          <p:cNvPr id="7" name="Picture 6"/>
          <p:cNvPicPr>
            <a:picLocks noChangeAspect="1"/>
          </p:cNvPicPr>
          <p:nvPr/>
        </p:nvPicPr>
        <p:blipFill>
          <a:blip r:embed="rId4"/>
          <a:stretch>
            <a:fillRect/>
          </a:stretch>
        </p:blipFill>
        <p:spPr>
          <a:xfrm>
            <a:off x="227012" y="1431923"/>
            <a:ext cx="7983079" cy="4924428"/>
          </a:xfrm>
          <a:prstGeom prst="rect">
            <a:avLst/>
          </a:prstGeom>
        </p:spPr>
      </p:pic>
    </p:spTree>
    <p:extLst>
      <p:ext uri="{BB962C8B-B14F-4D97-AF65-F5344CB8AC3E}">
        <p14:creationId xmlns:p14="http://schemas.microsoft.com/office/powerpoint/2010/main" val="1447054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0" y="6356350"/>
            <a:ext cx="3860800" cy="365125"/>
          </a:xfrm>
        </p:spPr>
        <p:txBody>
          <a:bodyPr/>
          <a:lstStyle/>
          <a:p>
            <a:r>
              <a:rPr lang="en-US" smtClean="0"/>
              <a:t>Dr Ganesh Neelakanta Iyer</a:t>
            </a:r>
            <a:endParaRPr lang="en-US"/>
          </a:p>
        </p:txBody>
      </p:sp>
      <p:sp>
        <p:nvSpPr>
          <p:cNvPr id="5" name="Slide Number Placeholder 4"/>
          <p:cNvSpPr>
            <a:spLocks noGrp="1"/>
          </p:cNvSpPr>
          <p:nvPr>
            <p:ph type="sldNum" sz="quarter" idx="4294967295"/>
          </p:nvPr>
        </p:nvSpPr>
        <p:spPr>
          <a:xfrm>
            <a:off x="9345613" y="6356350"/>
            <a:ext cx="2843212" cy="365125"/>
          </a:xfrm>
        </p:spPr>
        <p:txBody>
          <a:bodyPr/>
          <a:lstStyle/>
          <a:p>
            <a:fld id="{F73DB6DB-7499-4228-9BC0-66809057D228}" type="slidenum">
              <a:rPr lang="en-US" smtClean="0"/>
              <a:pPr/>
              <a:t>56</a:t>
            </a:fld>
            <a:endParaRPr lang="en-US"/>
          </a:p>
        </p:txBody>
      </p:sp>
      <p:pic>
        <p:nvPicPr>
          <p:cNvPr id="6" name="Picture 5"/>
          <p:cNvPicPr>
            <a:picLocks noChangeAspect="1"/>
          </p:cNvPicPr>
          <p:nvPr/>
        </p:nvPicPr>
        <p:blipFill>
          <a:blip r:embed="rId2"/>
          <a:stretch>
            <a:fillRect/>
          </a:stretch>
        </p:blipFill>
        <p:spPr>
          <a:xfrm>
            <a:off x="1141412" y="25400"/>
            <a:ext cx="9996691" cy="6330950"/>
          </a:xfrm>
          <a:prstGeom prst="rect">
            <a:avLst/>
          </a:prstGeom>
        </p:spPr>
      </p:pic>
    </p:spTree>
    <p:extLst>
      <p:ext uri="{BB962C8B-B14F-4D97-AF65-F5344CB8AC3E}">
        <p14:creationId xmlns:p14="http://schemas.microsoft.com/office/powerpoint/2010/main" val="2866934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665412" y="76200"/>
            <a:ext cx="7793038" cy="1143000"/>
          </a:xfrm>
          <a:noFill/>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pPr eaLnBrk="1" hangingPunct="1"/>
            <a:r>
              <a:rPr lang="en-US" altLang="en-US" smtClean="0"/>
              <a:t/>
            </a:r>
            <a:br>
              <a:rPr lang="en-US" altLang="en-US" smtClean="0"/>
            </a:br>
            <a:r>
              <a:rPr lang="en-US" altLang="en-US" smtClean="0"/>
              <a:t/>
            </a:r>
            <a:br>
              <a:rPr lang="en-US" altLang="en-US" smtClean="0"/>
            </a:br>
            <a:r>
              <a:rPr lang="en-US" altLang="en-US" smtClean="0"/>
              <a:t>Datapath with Control II</a:t>
            </a:r>
            <a:br>
              <a:rPr lang="en-US" altLang="en-US" smtClean="0"/>
            </a:br>
            <a:endParaRPr lang="en-US" altLang="en-US" smtClean="0"/>
          </a:p>
        </p:txBody>
      </p:sp>
      <p:sp>
        <p:nvSpPr>
          <p:cNvPr id="56323" name="Rectangle 3"/>
          <p:cNvSpPr>
            <a:spLocks noGrp="1" noChangeArrowheads="1"/>
          </p:cNvSpPr>
          <p:nvPr>
            <p:ph type="body" idx="1"/>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fontScale="77500" lnSpcReduction="20000"/>
          </a:bodyPr>
          <a:lstStyle/>
          <a:p>
            <a:pPr eaLnBrk="1" hangingPunct="1">
              <a:lnSpc>
                <a:spcPct val="90000"/>
              </a:lnSpc>
              <a:buFont typeface="Wingdings" panose="05000000000000000000" pitchFamily="2" charset="2"/>
              <a:buNone/>
            </a:pP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endParaRPr lang="en-US" altLang="en-US" sz="2800"/>
          </a:p>
        </p:txBody>
      </p:sp>
      <p:pic>
        <p:nvPicPr>
          <p:cNvPr id="56324" name="Picture 6" descr="F05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9212" y="1600201"/>
            <a:ext cx="7696200"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7"/>
          <p:cNvSpPr txBox="1">
            <a:spLocks noChangeArrowheads="1"/>
          </p:cNvSpPr>
          <p:nvPr/>
        </p:nvSpPr>
        <p:spPr bwMode="auto">
          <a:xfrm>
            <a:off x="1963738" y="5867401"/>
            <a:ext cx="79406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MIPS datapath with the control unit: input to control is the 6-bit instruction</a:t>
            </a:r>
          </a:p>
          <a:p>
            <a:pPr eaLnBrk="1" hangingPunct="1"/>
            <a:r>
              <a:rPr lang="en-US" altLang="en-US" sz="1600" b="1">
                <a:latin typeface="Tahoma" panose="020B0604030504040204" pitchFamily="34" charset="0"/>
              </a:rPr>
              <a:t>opcode field, output is seven 1-bit signals and the 2-bit ALUOp signal</a:t>
            </a:r>
          </a:p>
        </p:txBody>
      </p:sp>
    </p:spTree>
    <p:extLst>
      <p:ext uri="{BB962C8B-B14F-4D97-AF65-F5344CB8AC3E}">
        <p14:creationId xmlns:p14="http://schemas.microsoft.com/office/powerpoint/2010/main" val="756510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Control signals</a:t>
            </a:r>
            <a:endParaRPr lang="en-IE" dirty="0"/>
          </a:p>
        </p:txBody>
      </p:sp>
      <p:pic>
        <p:nvPicPr>
          <p:cNvPr id="3" name="Picture 2"/>
          <p:cNvPicPr>
            <a:picLocks noChangeAspect="1"/>
          </p:cNvPicPr>
          <p:nvPr/>
        </p:nvPicPr>
        <p:blipFill>
          <a:blip r:embed="rId2"/>
          <a:stretch>
            <a:fillRect/>
          </a:stretch>
        </p:blipFill>
        <p:spPr>
          <a:xfrm>
            <a:off x="0" y="2438400"/>
            <a:ext cx="12038012" cy="2238617"/>
          </a:xfrm>
          <a:prstGeom prst="rect">
            <a:avLst/>
          </a:prstGeom>
        </p:spPr>
      </p:pic>
      <p:sp>
        <p:nvSpPr>
          <p:cNvPr id="5" name="Rectangle 4"/>
          <p:cNvSpPr/>
          <p:nvPr/>
        </p:nvSpPr>
        <p:spPr>
          <a:xfrm>
            <a:off x="227012" y="1524000"/>
            <a:ext cx="11582400" cy="830997"/>
          </a:xfrm>
          <a:prstGeom prst="rect">
            <a:avLst/>
          </a:prstGeom>
        </p:spPr>
        <p:txBody>
          <a:bodyPr wrap="square">
            <a:spAutoFit/>
          </a:bodyPr>
          <a:lstStyle/>
          <a:p>
            <a:r>
              <a:rPr lang="en-US" sz="2400" dirty="0">
                <a:solidFill>
                  <a:srgbClr val="000000"/>
                </a:solidFill>
                <a:latin typeface="TwCenMT-Regular"/>
              </a:rPr>
              <a:t>From the previous slide, we can see that the control signals are chosen based on </a:t>
            </a:r>
            <a:r>
              <a:rPr lang="en-US" sz="2400" dirty="0" smtClean="0">
                <a:solidFill>
                  <a:srgbClr val="000000"/>
                </a:solidFill>
                <a:latin typeface="TwCenMT-Regular"/>
              </a:rPr>
              <a:t>the upper </a:t>
            </a:r>
            <a:r>
              <a:rPr lang="en-US" sz="2400" dirty="0">
                <a:solidFill>
                  <a:srgbClr val="000000"/>
                </a:solidFill>
                <a:latin typeface="TwCenMT-Regular"/>
              </a:rPr>
              <a:t>6 bits of the instruction. That is, the </a:t>
            </a:r>
            <a:r>
              <a:rPr lang="en-US" sz="2400" b="1" i="1" dirty="0">
                <a:solidFill>
                  <a:srgbClr val="0070C1"/>
                </a:solidFill>
                <a:latin typeface="TwCenMT-BoldItalic"/>
              </a:rPr>
              <a:t>opcode </a:t>
            </a:r>
            <a:r>
              <a:rPr lang="en-US" sz="2400" dirty="0">
                <a:solidFill>
                  <a:srgbClr val="000000"/>
                </a:solidFill>
                <a:latin typeface="TwCenMT-Regular"/>
              </a:rPr>
              <a:t>is used to set the control lines</a:t>
            </a:r>
            <a:endParaRPr lang="en-IE" sz="2400" dirty="0"/>
          </a:p>
        </p:txBody>
      </p:sp>
      <p:sp>
        <p:nvSpPr>
          <p:cNvPr id="6" name="Rectangle 5"/>
          <p:cNvSpPr/>
          <p:nvPr/>
        </p:nvSpPr>
        <p:spPr>
          <a:xfrm>
            <a:off x="227012" y="5029200"/>
            <a:ext cx="11582400" cy="830997"/>
          </a:xfrm>
          <a:prstGeom prst="rect">
            <a:avLst/>
          </a:prstGeom>
        </p:spPr>
        <p:txBody>
          <a:bodyPr wrap="square">
            <a:spAutoFit/>
          </a:bodyPr>
          <a:lstStyle/>
          <a:p>
            <a:r>
              <a:rPr lang="en-US" sz="2400" dirty="0">
                <a:solidFill>
                  <a:srgbClr val="000000"/>
                </a:solidFill>
                <a:latin typeface="TwCenMT-Regular"/>
              </a:rPr>
              <a:t>Furthermore, as we saw before, the ALU control input lines are also dictated by </a:t>
            </a:r>
            <a:r>
              <a:rPr lang="en-US" sz="2400" dirty="0" smtClean="0">
                <a:solidFill>
                  <a:srgbClr val="000000"/>
                </a:solidFill>
                <a:latin typeface="TwCenMT-Regular"/>
              </a:rPr>
              <a:t>the </a:t>
            </a:r>
            <a:r>
              <a:rPr lang="en-US" sz="2400" dirty="0" err="1" smtClean="0">
                <a:solidFill>
                  <a:srgbClr val="0070C1"/>
                </a:solidFill>
                <a:latin typeface="TwCenMT-Regular"/>
              </a:rPr>
              <a:t>funct</a:t>
            </a:r>
            <a:r>
              <a:rPr lang="en-US" sz="2400" dirty="0" smtClean="0">
                <a:solidFill>
                  <a:srgbClr val="0070C1"/>
                </a:solidFill>
                <a:latin typeface="TwCenMT-Regular"/>
              </a:rPr>
              <a:t> </a:t>
            </a:r>
            <a:r>
              <a:rPr lang="en-US" sz="2400" dirty="0">
                <a:solidFill>
                  <a:srgbClr val="000000"/>
                </a:solidFill>
                <a:latin typeface="TwCenMT-Regular"/>
              </a:rPr>
              <a:t>fields of applicable instructions.</a:t>
            </a:r>
            <a:endParaRPr lang="en-IE" sz="2400" dirty="0"/>
          </a:p>
        </p:txBody>
      </p:sp>
    </p:spTree>
    <p:extLst>
      <p:ext uri="{BB962C8B-B14F-4D97-AF65-F5344CB8AC3E}">
        <p14:creationId xmlns:p14="http://schemas.microsoft.com/office/powerpoint/2010/main" val="20721787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050"/>
          <p:cNvSpPr>
            <a:spLocks noGrp="1" noChangeArrowheads="1"/>
          </p:cNvSpPr>
          <p:nvPr>
            <p:ph type="title"/>
          </p:nvPr>
        </p:nvSpPr>
        <p:spPr>
          <a:xfrm>
            <a:off x="124618" y="3392486"/>
            <a:ext cx="3678238" cy="1143000"/>
          </a:xfrm>
        </p:spPr>
        <p:txBody>
          <a:bodyPr/>
          <a:lstStyle/>
          <a:p>
            <a:pPr eaLnBrk="1" hangingPunct="1"/>
            <a:r>
              <a:rPr lang="en-US" altLang="en-US" sz="3200" dirty="0" err="1"/>
              <a:t>Datapath</a:t>
            </a:r>
            <a:r>
              <a:rPr lang="en-US" altLang="en-US" sz="3200" dirty="0"/>
              <a:t> with</a:t>
            </a:r>
            <a:br>
              <a:rPr lang="en-US" altLang="en-US" sz="3200" dirty="0"/>
            </a:br>
            <a:r>
              <a:rPr lang="en-US" altLang="en-US" sz="3200" dirty="0"/>
              <a:t>Control II (cont.) </a:t>
            </a:r>
          </a:p>
        </p:txBody>
      </p:sp>
      <p:graphicFrame>
        <p:nvGraphicFramePr>
          <p:cNvPr id="58371" name="Object 2052">
            <a:hlinkClick r:id="" action="ppaction://ole?verb=0"/>
          </p:cNvPr>
          <p:cNvGraphicFramePr>
            <a:graphicFrameLocks noGrp="1"/>
          </p:cNvGraphicFramePr>
          <p:nvPr>
            <p:ph type="body" idx="1"/>
          </p:nvPr>
        </p:nvGraphicFramePr>
        <p:xfrm>
          <a:off x="2208212" y="5033964"/>
          <a:ext cx="7772400" cy="1519237"/>
        </p:xfrm>
        <a:graphic>
          <a:graphicData uri="http://schemas.openxmlformats.org/presentationml/2006/ole">
            <mc:AlternateContent xmlns:mc="http://schemas.openxmlformats.org/markup-compatibility/2006">
              <mc:Choice xmlns:v="urn:schemas-microsoft-com:vml" Requires="v">
                <p:oleObj spid="_x0000_s1032" name="Worksheet" r:id="rId3" imgW="7454900" imgH="1458913" progId="Excel.Sheet.8">
                  <p:embed/>
                </p:oleObj>
              </mc:Choice>
              <mc:Fallback>
                <p:oleObj name="Worksheet" r:id="rId3" imgW="7454900" imgH="1458913" progId="Excel.Sheet.8">
                  <p:embed/>
                  <p:pic>
                    <p:nvPicPr>
                      <p:cNvPr id="58371" name="Object 2052">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2" y="5033964"/>
                        <a:ext cx="7772400" cy="151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Text Box 2054"/>
          <p:cNvSpPr txBox="1">
            <a:spLocks noChangeArrowheads="1"/>
          </p:cNvSpPr>
          <p:nvPr/>
        </p:nvSpPr>
        <p:spPr bwMode="auto">
          <a:xfrm>
            <a:off x="1963737" y="4616450"/>
            <a:ext cx="8358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dirty="0">
                <a:latin typeface="Tahoma" panose="020B0604030504040204" pitchFamily="34" charset="0"/>
              </a:rPr>
              <a:t>Determining control signals for the MIPS </a:t>
            </a:r>
            <a:r>
              <a:rPr lang="en-US" altLang="en-US" sz="1600" b="1" dirty="0" err="1">
                <a:latin typeface="Tahoma" panose="020B0604030504040204" pitchFamily="34" charset="0"/>
              </a:rPr>
              <a:t>datapath</a:t>
            </a:r>
            <a:r>
              <a:rPr lang="en-US" altLang="en-US" sz="1600" b="1" dirty="0">
                <a:latin typeface="Tahoma" panose="020B0604030504040204" pitchFamily="34" charset="0"/>
              </a:rPr>
              <a:t> based on instruction opcode </a:t>
            </a:r>
          </a:p>
        </p:txBody>
      </p:sp>
      <p:sp>
        <p:nvSpPr>
          <p:cNvPr id="58374" name="Text Box 2055"/>
          <p:cNvSpPr txBox="1">
            <a:spLocks noChangeArrowheads="1"/>
          </p:cNvSpPr>
          <p:nvPr/>
        </p:nvSpPr>
        <p:spPr bwMode="auto">
          <a:xfrm>
            <a:off x="8993187" y="152401"/>
            <a:ext cx="160742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PCSrc cannot be</a:t>
            </a:r>
          </a:p>
          <a:p>
            <a:pPr eaLnBrk="1" hangingPunct="1"/>
            <a:r>
              <a:rPr lang="en-US" altLang="en-US" sz="1200">
                <a:latin typeface="Tahoma" panose="020B0604030504040204" pitchFamily="34" charset="0"/>
              </a:rPr>
              <a:t>set </a:t>
            </a:r>
            <a:r>
              <a:rPr lang="en-US" altLang="en-US" sz="1200" i="1">
                <a:latin typeface="Tahoma" panose="020B0604030504040204" pitchFamily="34" charset="0"/>
              </a:rPr>
              <a:t>directly</a:t>
            </a:r>
            <a:r>
              <a:rPr lang="en-US" altLang="en-US" sz="1200">
                <a:latin typeface="Tahoma" panose="020B0604030504040204" pitchFamily="34" charset="0"/>
              </a:rPr>
              <a:t> from the </a:t>
            </a:r>
          </a:p>
          <a:p>
            <a:pPr eaLnBrk="1" hangingPunct="1"/>
            <a:r>
              <a:rPr lang="en-US" altLang="en-US" sz="1200">
                <a:latin typeface="Tahoma" panose="020B0604030504040204" pitchFamily="34" charset="0"/>
              </a:rPr>
              <a:t>opcode: zero test </a:t>
            </a:r>
          </a:p>
          <a:p>
            <a:pPr eaLnBrk="1" hangingPunct="1"/>
            <a:r>
              <a:rPr lang="en-US" altLang="en-US" sz="1200">
                <a:latin typeface="Tahoma" panose="020B0604030504040204" pitchFamily="34" charset="0"/>
              </a:rPr>
              <a:t>outcome is required</a:t>
            </a:r>
          </a:p>
          <a:p>
            <a:pPr eaLnBrk="1" hangingPunct="1"/>
            <a:endParaRPr lang="en-US" altLang="en-US" sz="1200">
              <a:latin typeface="Tahoma" panose="020B0604030504040204" pitchFamily="34" charset="0"/>
            </a:endParaRPr>
          </a:p>
        </p:txBody>
      </p:sp>
      <p:sp>
        <p:nvSpPr>
          <p:cNvPr id="58375" name="Line 2057"/>
          <p:cNvSpPr>
            <a:spLocks noChangeShapeType="1"/>
          </p:cNvSpPr>
          <p:nvPr/>
        </p:nvSpPr>
        <p:spPr bwMode="auto">
          <a:xfrm flipH="1">
            <a:off x="9142412" y="914400"/>
            <a:ext cx="685800" cy="304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pic>
        <p:nvPicPr>
          <p:cNvPr id="8" name="Picture 2053" descr="F05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8212" y="214312"/>
            <a:ext cx="7831138"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8236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4495801"/>
          </a:xfrm>
        </p:spPr>
        <p:txBody>
          <a:bodyPr>
            <a:normAutofit lnSpcReduction="10000"/>
          </a:bodyPr>
          <a:lstStyle/>
          <a:p>
            <a:r>
              <a:rPr lang="en-US" dirty="0"/>
              <a:t>After these two steps, the actions required to complete the instruction </a:t>
            </a:r>
            <a:r>
              <a:rPr lang="en-US" dirty="0" smtClean="0"/>
              <a:t>depend on </a:t>
            </a:r>
            <a:r>
              <a:rPr lang="en-US" dirty="0"/>
              <a:t>the instruction </a:t>
            </a:r>
            <a:r>
              <a:rPr lang="en-US" dirty="0" smtClean="0"/>
              <a:t>class</a:t>
            </a:r>
          </a:p>
          <a:p>
            <a:r>
              <a:rPr lang="en-US" dirty="0" smtClean="0"/>
              <a:t>Fortunately</a:t>
            </a:r>
            <a:r>
              <a:rPr lang="en-US" dirty="0"/>
              <a:t>, for each of the three instruction </a:t>
            </a:r>
            <a:r>
              <a:rPr lang="en-US" dirty="0" smtClean="0"/>
              <a:t>classes (memory-reference</a:t>
            </a:r>
            <a:r>
              <a:rPr lang="en-US" dirty="0"/>
              <a:t>, arithmetic-logical, and branches), the actions are largely </a:t>
            </a:r>
            <a:r>
              <a:rPr lang="en-US" dirty="0" smtClean="0"/>
              <a:t>the same</a:t>
            </a:r>
            <a:r>
              <a:rPr lang="en-US" dirty="0"/>
              <a:t>, independent of the exact </a:t>
            </a:r>
            <a:r>
              <a:rPr lang="en-US" dirty="0" smtClean="0"/>
              <a:t>instruction</a:t>
            </a:r>
          </a:p>
          <a:p>
            <a:r>
              <a:rPr lang="en-US" dirty="0" smtClean="0"/>
              <a:t>The </a:t>
            </a:r>
            <a:r>
              <a:rPr lang="en-US" dirty="0"/>
              <a:t>simplicity and regularity of </a:t>
            </a:r>
            <a:r>
              <a:rPr lang="en-US" dirty="0" smtClean="0"/>
              <a:t>the MIPS </a:t>
            </a:r>
            <a:r>
              <a:rPr lang="en-US" dirty="0"/>
              <a:t>instruction set simplifies the implementation by making the execution </a:t>
            </a:r>
            <a:r>
              <a:rPr lang="en-US" dirty="0" smtClean="0"/>
              <a:t>of many </a:t>
            </a:r>
            <a:r>
              <a:rPr lang="en-US" dirty="0"/>
              <a:t>of the instruction classes </a:t>
            </a:r>
            <a:r>
              <a:rPr lang="en-US" dirty="0" smtClean="0"/>
              <a:t>similar</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6</a:t>
            </a:fld>
            <a:endParaRPr lang="en-US"/>
          </a:p>
        </p:txBody>
      </p:sp>
    </p:spTree>
    <p:extLst>
      <p:ext uri="{BB962C8B-B14F-4D97-AF65-F5344CB8AC3E}">
        <p14:creationId xmlns:p14="http://schemas.microsoft.com/office/powerpoint/2010/main" val="13682955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050"/>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t>R-Type Instruction</a:t>
            </a:r>
          </a:p>
        </p:txBody>
      </p:sp>
      <p:sp>
        <p:nvSpPr>
          <p:cNvPr id="59396" name="Rectangle 2052"/>
          <p:cNvSpPr>
            <a:spLocks noChangeArrowheads="1"/>
          </p:cNvSpPr>
          <p:nvPr/>
        </p:nvSpPr>
        <p:spPr bwMode="auto">
          <a:xfrm>
            <a:off x="4775200" y="4584700"/>
            <a:ext cx="76200" cy="1600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7" name="Rectangle 2053"/>
          <p:cNvSpPr>
            <a:spLocks noChangeArrowheads="1"/>
          </p:cNvSpPr>
          <p:nvPr/>
        </p:nvSpPr>
        <p:spPr bwMode="auto">
          <a:xfrm>
            <a:off x="4799012" y="4584700"/>
            <a:ext cx="304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8" name="Rectangle 2054"/>
          <p:cNvSpPr>
            <a:spLocks noChangeArrowheads="1"/>
          </p:cNvSpPr>
          <p:nvPr/>
        </p:nvSpPr>
        <p:spPr bwMode="auto">
          <a:xfrm>
            <a:off x="4783137" y="6124575"/>
            <a:ext cx="5257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9" name="Rectangle 2055"/>
          <p:cNvSpPr>
            <a:spLocks noChangeArrowheads="1"/>
          </p:cNvSpPr>
          <p:nvPr/>
        </p:nvSpPr>
        <p:spPr bwMode="auto">
          <a:xfrm>
            <a:off x="9752012" y="5362575"/>
            <a:ext cx="2286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0" name="Rectangle 2056"/>
          <p:cNvSpPr>
            <a:spLocks noChangeArrowheads="1"/>
          </p:cNvSpPr>
          <p:nvPr/>
        </p:nvSpPr>
        <p:spPr bwMode="auto">
          <a:xfrm>
            <a:off x="9964737" y="5346700"/>
            <a:ext cx="76200" cy="838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1" name="Rectangle 2057"/>
          <p:cNvSpPr>
            <a:spLocks noChangeArrowheads="1"/>
          </p:cNvSpPr>
          <p:nvPr/>
        </p:nvSpPr>
        <p:spPr bwMode="auto">
          <a:xfrm>
            <a:off x="9447212" y="5475288"/>
            <a:ext cx="18415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2" name="Rectangle 2058"/>
          <p:cNvSpPr>
            <a:spLocks noChangeArrowheads="1"/>
          </p:cNvSpPr>
          <p:nvPr/>
        </p:nvSpPr>
        <p:spPr bwMode="auto">
          <a:xfrm>
            <a:off x="9415462" y="5514975"/>
            <a:ext cx="76200" cy="533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3" name="Rectangle 2059"/>
          <p:cNvSpPr>
            <a:spLocks noChangeArrowheads="1"/>
          </p:cNvSpPr>
          <p:nvPr/>
        </p:nvSpPr>
        <p:spPr bwMode="auto">
          <a:xfrm>
            <a:off x="7983538" y="5995988"/>
            <a:ext cx="1463675"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4" name="Rectangle 2060"/>
          <p:cNvSpPr>
            <a:spLocks noChangeArrowheads="1"/>
          </p:cNvSpPr>
          <p:nvPr/>
        </p:nvSpPr>
        <p:spPr bwMode="auto">
          <a:xfrm>
            <a:off x="7962900" y="4600575"/>
            <a:ext cx="76200" cy="1447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5" name="Rectangle 2061"/>
          <p:cNvSpPr>
            <a:spLocks noChangeArrowheads="1"/>
          </p:cNvSpPr>
          <p:nvPr/>
        </p:nvSpPr>
        <p:spPr bwMode="auto">
          <a:xfrm>
            <a:off x="7699376" y="4584700"/>
            <a:ext cx="331787"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6" name="Rectangle 2062"/>
          <p:cNvSpPr>
            <a:spLocks noChangeArrowheads="1"/>
          </p:cNvSpPr>
          <p:nvPr/>
        </p:nvSpPr>
        <p:spPr bwMode="auto">
          <a:xfrm>
            <a:off x="7045325" y="4913313"/>
            <a:ext cx="2286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7" name="Rectangle 2063"/>
          <p:cNvSpPr>
            <a:spLocks noChangeArrowheads="1"/>
          </p:cNvSpPr>
          <p:nvPr/>
        </p:nvSpPr>
        <p:spPr bwMode="auto">
          <a:xfrm>
            <a:off x="6423025" y="4760913"/>
            <a:ext cx="4572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8" name="Rectangle 2064"/>
          <p:cNvSpPr>
            <a:spLocks noChangeArrowheads="1"/>
          </p:cNvSpPr>
          <p:nvPr/>
        </p:nvSpPr>
        <p:spPr bwMode="auto">
          <a:xfrm>
            <a:off x="6415087" y="4279900"/>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9" name="Rectangle 2065"/>
          <p:cNvSpPr>
            <a:spLocks noChangeArrowheads="1"/>
          </p:cNvSpPr>
          <p:nvPr/>
        </p:nvSpPr>
        <p:spPr bwMode="auto">
          <a:xfrm>
            <a:off x="6102350" y="3862389"/>
            <a:ext cx="76200" cy="2809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0" name="Rectangle 2066"/>
          <p:cNvSpPr>
            <a:spLocks noChangeArrowheads="1"/>
          </p:cNvSpPr>
          <p:nvPr/>
        </p:nvSpPr>
        <p:spPr bwMode="auto">
          <a:xfrm>
            <a:off x="6262687" y="3481389"/>
            <a:ext cx="76200" cy="2809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1" name="Rectangle 2067"/>
          <p:cNvSpPr>
            <a:spLocks noChangeArrowheads="1"/>
          </p:cNvSpPr>
          <p:nvPr/>
        </p:nvSpPr>
        <p:spPr bwMode="auto">
          <a:xfrm>
            <a:off x="5737225" y="3481388"/>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2" name="Rectangle 2068"/>
          <p:cNvSpPr>
            <a:spLocks noChangeArrowheads="1"/>
          </p:cNvSpPr>
          <p:nvPr/>
        </p:nvSpPr>
        <p:spPr bwMode="auto">
          <a:xfrm>
            <a:off x="5364162" y="3502025"/>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3" name="Rectangle 2069"/>
          <p:cNvSpPr>
            <a:spLocks noChangeArrowheads="1"/>
          </p:cNvSpPr>
          <p:nvPr/>
        </p:nvSpPr>
        <p:spPr bwMode="auto">
          <a:xfrm>
            <a:off x="4129087" y="3473450"/>
            <a:ext cx="2209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4" name="Rectangle 2070"/>
          <p:cNvSpPr>
            <a:spLocks noChangeArrowheads="1"/>
          </p:cNvSpPr>
          <p:nvPr/>
        </p:nvSpPr>
        <p:spPr bwMode="auto">
          <a:xfrm>
            <a:off x="3960812" y="2687638"/>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5" name="Rectangle 2071"/>
          <p:cNvSpPr>
            <a:spLocks noChangeArrowheads="1"/>
          </p:cNvSpPr>
          <p:nvPr/>
        </p:nvSpPr>
        <p:spPr bwMode="auto">
          <a:xfrm>
            <a:off x="8228012" y="2687639"/>
            <a:ext cx="280988" cy="84137"/>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6" name="Rectangle 2072"/>
          <p:cNvSpPr>
            <a:spLocks noChangeArrowheads="1"/>
          </p:cNvSpPr>
          <p:nvPr/>
        </p:nvSpPr>
        <p:spPr bwMode="auto">
          <a:xfrm>
            <a:off x="8228012" y="2390775"/>
            <a:ext cx="90488"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7" name="Rectangle 2073"/>
          <p:cNvSpPr>
            <a:spLocks noChangeArrowheads="1"/>
          </p:cNvSpPr>
          <p:nvPr/>
        </p:nvSpPr>
        <p:spPr bwMode="auto">
          <a:xfrm>
            <a:off x="7313612" y="2390775"/>
            <a:ext cx="990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8" name="Rectangle 2074"/>
          <p:cNvSpPr>
            <a:spLocks noChangeArrowheads="1"/>
          </p:cNvSpPr>
          <p:nvPr/>
        </p:nvSpPr>
        <p:spPr bwMode="auto">
          <a:xfrm>
            <a:off x="7277101" y="2390775"/>
            <a:ext cx="90487"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9" name="Rectangle 2075"/>
          <p:cNvSpPr>
            <a:spLocks noChangeArrowheads="1"/>
          </p:cNvSpPr>
          <p:nvPr/>
        </p:nvSpPr>
        <p:spPr bwMode="auto">
          <a:xfrm>
            <a:off x="8593137" y="280828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0" name="Rectangle 2076"/>
          <p:cNvSpPr>
            <a:spLocks noChangeArrowheads="1"/>
          </p:cNvSpPr>
          <p:nvPr/>
        </p:nvSpPr>
        <p:spPr bwMode="auto">
          <a:xfrm>
            <a:off x="8745537" y="2085975"/>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1" name="Rectangle 2077"/>
          <p:cNvSpPr>
            <a:spLocks noChangeArrowheads="1"/>
          </p:cNvSpPr>
          <p:nvPr/>
        </p:nvSpPr>
        <p:spPr bwMode="auto">
          <a:xfrm>
            <a:off x="2116137" y="2057400"/>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2" name="Rectangle 2078"/>
          <p:cNvSpPr>
            <a:spLocks noChangeArrowheads="1"/>
          </p:cNvSpPr>
          <p:nvPr/>
        </p:nvSpPr>
        <p:spPr bwMode="auto">
          <a:xfrm>
            <a:off x="2103437" y="20859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59423" name="Rectangle 2079"/>
          <p:cNvSpPr>
            <a:spLocks noChangeArrowheads="1"/>
          </p:cNvSpPr>
          <p:nvPr/>
        </p:nvSpPr>
        <p:spPr bwMode="auto">
          <a:xfrm>
            <a:off x="2132012" y="34623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4" name="Rectangle 2080"/>
          <p:cNvSpPr>
            <a:spLocks noChangeArrowheads="1"/>
          </p:cNvSpPr>
          <p:nvPr/>
        </p:nvSpPr>
        <p:spPr bwMode="auto">
          <a:xfrm>
            <a:off x="2633662" y="34734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5" name="Rectangle 2081"/>
          <p:cNvSpPr>
            <a:spLocks noChangeArrowheads="1"/>
          </p:cNvSpPr>
          <p:nvPr/>
        </p:nvSpPr>
        <p:spPr bwMode="auto">
          <a:xfrm>
            <a:off x="3198812" y="29083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6" name="Rectangle 2082"/>
          <p:cNvSpPr>
            <a:spLocks noChangeArrowheads="1"/>
          </p:cNvSpPr>
          <p:nvPr/>
        </p:nvSpPr>
        <p:spPr bwMode="auto">
          <a:xfrm>
            <a:off x="2817812" y="23907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7" name="Rectangle 2083"/>
          <p:cNvSpPr>
            <a:spLocks noChangeArrowheads="1"/>
          </p:cNvSpPr>
          <p:nvPr/>
        </p:nvSpPr>
        <p:spPr bwMode="auto">
          <a:xfrm>
            <a:off x="2809875" y="23907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59428" name="Text Box 2085"/>
          <p:cNvSpPr txBox="1">
            <a:spLocks noChangeArrowheads="1"/>
          </p:cNvSpPr>
          <p:nvPr/>
        </p:nvSpPr>
        <p:spPr bwMode="auto">
          <a:xfrm>
            <a:off x="2665412" y="5588328"/>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3414" name="Text Box 2086"/>
          <p:cNvSpPr txBox="1">
            <a:spLocks noChangeArrowheads="1"/>
          </p:cNvSpPr>
          <p:nvPr/>
        </p:nvSpPr>
        <p:spPr bwMode="auto">
          <a:xfrm>
            <a:off x="6751638" y="3808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3415" name="Text Box 2087"/>
          <p:cNvSpPr txBox="1">
            <a:spLocks noChangeArrowheads="1"/>
          </p:cNvSpPr>
          <p:nvPr/>
        </p:nvSpPr>
        <p:spPr bwMode="auto">
          <a:xfrm>
            <a:off x="8428038" y="32750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16" name="Text Box 2088"/>
          <p:cNvSpPr txBox="1">
            <a:spLocks noChangeArrowheads="1"/>
          </p:cNvSpPr>
          <p:nvPr/>
        </p:nvSpPr>
        <p:spPr bwMode="auto">
          <a:xfrm>
            <a:off x="6856413" y="54578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17" name="Text Box 2089"/>
          <p:cNvSpPr txBox="1">
            <a:spLocks noChangeArrowheads="1"/>
          </p:cNvSpPr>
          <p:nvPr/>
        </p:nvSpPr>
        <p:spPr bwMode="auto">
          <a:xfrm>
            <a:off x="9567863" y="4570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18" name="Text Box 2090"/>
          <p:cNvSpPr txBox="1">
            <a:spLocks noChangeArrowheads="1"/>
          </p:cNvSpPr>
          <p:nvPr/>
        </p:nvSpPr>
        <p:spPr bwMode="auto">
          <a:xfrm>
            <a:off x="5461001" y="52562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grpSp>
        <p:nvGrpSpPr>
          <p:cNvPr id="613419" name="Group 2091"/>
          <p:cNvGrpSpPr>
            <a:grpSpLocks/>
          </p:cNvGrpSpPr>
          <p:nvPr/>
        </p:nvGrpSpPr>
        <p:grpSpPr bwMode="auto">
          <a:xfrm>
            <a:off x="7153276" y="3511550"/>
            <a:ext cx="1912937" cy="427038"/>
            <a:chOff x="3451" y="2050"/>
            <a:chExt cx="1205" cy="269"/>
          </a:xfrm>
        </p:grpSpPr>
        <p:sp>
          <p:nvSpPr>
            <p:cNvPr id="59438" name="Text Box 2092"/>
            <p:cNvSpPr txBox="1">
              <a:spLocks noChangeArrowheads="1"/>
            </p:cNvSpPr>
            <p:nvPr/>
          </p:nvSpPr>
          <p:spPr bwMode="auto">
            <a:xfrm>
              <a:off x="3451" y="2102"/>
              <a:ext cx="384" cy="1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400" b="1">
                  <a:solidFill>
                    <a:srgbClr val="FF0000"/>
                  </a:solidFill>
                  <a:latin typeface="Helvetica" panose="020B0604020202020204" pitchFamily="34" charset="0"/>
                </a:rPr>
                <a:t>???</a:t>
              </a:r>
              <a:endParaRPr lang="en-US" altLang="en-US" sz="1800" b="1">
                <a:solidFill>
                  <a:srgbClr val="FF0000"/>
                </a:solidFill>
                <a:latin typeface="Helvetica" panose="020B0604020202020204" pitchFamily="34" charset="0"/>
              </a:endParaRPr>
            </a:p>
          </p:txBody>
        </p:sp>
        <p:sp>
          <p:nvSpPr>
            <p:cNvPr id="59439" name="Line 2093"/>
            <p:cNvSpPr>
              <a:spLocks noChangeShapeType="1"/>
            </p:cNvSpPr>
            <p:nvPr/>
          </p:nvSpPr>
          <p:spPr bwMode="auto">
            <a:xfrm>
              <a:off x="3776" y="2184"/>
              <a:ext cx="336"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9440" name="Text Box 2094"/>
            <p:cNvSpPr txBox="1">
              <a:spLocks noChangeArrowheads="1"/>
            </p:cNvSpPr>
            <p:nvPr/>
          </p:nvSpPr>
          <p:spPr bwMode="auto">
            <a:xfrm>
              <a:off x="3840" y="2050"/>
              <a:ext cx="816" cy="26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000" b="1">
                  <a:solidFill>
                    <a:srgbClr val="FF0000"/>
                  </a:solidFill>
                  <a:latin typeface="Helvetica" panose="020B0604020202020204" pitchFamily="34" charset="0"/>
                </a:rPr>
                <a:t>Value depends on </a:t>
              </a:r>
              <a:r>
                <a:rPr lang="en-US" altLang="en-US" sz="1200" b="1">
                  <a:solidFill>
                    <a:srgbClr val="FF0000"/>
                  </a:solidFill>
                  <a:latin typeface="Courier" pitchFamily="49" charset="0"/>
                </a:rPr>
                <a:t>funct</a:t>
              </a:r>
              <a:endParaRPr lang="en-US" altLang="en-US" sz="1200" b="1">
                <a:solidFill>
                  <a:srgbClr val="FF0000"/>
                </a:solidFill>
                <a:latin typeface="Helvetica" panose="020B0604020202020204" pitchFamily="34" charset="0"/>
              </a:endParaRPr>
            </a:p>
          </p:txBody>
        </p:sp>
      </p:grpSp>
      <p:sp>
        <p:nvSpPr>
          <p:cNvPr id="613423" name="Text Box 2095"/>
          <p:cNvSpPr txBox="1">
            <a:spLocks noChangeArrowheads="1"/>
          </p:cNvSpPr>
          <p:nvPr/>
        </p:nvSpPr>
        <p:spPr bwMode="auto">
          <a:xfrm>
            <a:off x="8707438" y="423386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24" name="Text Box 2096"/>
          <p:cNvSpPr txBox="1">
            <a:spLocks noChangeArrowheads="1"/>
          </p:cNvSpPr>
          <p:nvPr/>
        </p:nvSpPr>
        <p:spPr bwMode="auto">
          <a:xfrm>
            <a:off x="8837613" y="5713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pic>
        <p:nvPicPr>
          <p:cNvPr id="59437" name="Picture 20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2081214"/>
            <a:ext cx="8077200" cy="41227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567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3416"/>
                                        </p:tgtEl>
                                        <p:attrNameLst>
                                          <p:attrName>style.visibility</p:attrName>
                                        </p:attrNameLst>
                                      </p:cBhvr>
                                      <p:to>
                                        <p:strVal val="visible"/>
                                      </p:to>
                                    </p:set>
                                    <p:anim calcmode="lin" valueType="num">
                                      <p:cBhvr additive="base">
                                        <p:cTn id="7" dur="500" fill="hold"/>
                                        <p:tgtEl>
                                          <p:spTgt spid="613416"/>
                                        </p:tgtEl>
                                        <p:attrNameLst>
                                          <p:attrName>ppt_x</p:attrName>
                                        </p:attrNameLst>
                                      </p:cBhvr>
                                      <p:tavLst>
                                        <p:tav tm="0">
                                          <p:val>
                                            <p:strVal val="#ppt_x"/>
                                          </p:val>
                                        </p:tav>
                                        <p:tav tm="100000">
                                          <p:val>
                                            <p:strVal val="#ppt_x"/>
                                          </p:val>
                                        </p:tav>
                                      </p:tavLst>
                                    </p:anim>
                                    <p:anim calcmode="lin" valueType="num">
                                      <p:cBhvr additive="base">
                                        <p:cTn id="8" dur="500" fill="hold"/>
                                        <p:tgtEl>
                                          <p:spTgt spid="6134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613419"/>
                                        </p:tgtEl>
                                        <p:attrNameLst>
                                          <p:attrName>style.visibility</p:attrName>
                                        </p:attrNameLst>
                                      </p:cBhvr>
                                      <p:to>
                                        <p:strVal val="visible"/>
                                      </p:to>
                                    </p:set>
                                    <p:anim calcmode="lin" valueType="num">
                                      <p:cBhvr additive="base">
                                        <p:cTn id="13" dur="500" fill="hold"/>
                                        <p:tgtEl>
                                          <p:spTgt spid="613419"/>
                                        </p:tgtEl>
                                        <p:attrNameLst>
                                          <p:attrName>ppt_x</p:attrName>
                                        </p:attrNameLst>
                                      </p:cBhvr>
                                      <p:tavLst>
                                        <p:tav tm="0">
                                          <p:val>
                                            <p:strVal val="#ppt_x"/>
                                          </p:val>
                                        </p:tav>
                                        <p:tav tm="100000">
                                          <p:val>
                                            <p:strVal val="#ppt_x"/>
                                          </p:val>
                                        </p:tav>
                                      </p:tavLst>
                                    </p:anim>
                                    <p:anim calcmode="lin" valueType="num">
                                      <p:cBhvr additive="base">
                                        <p:cTn id="14" dur="500" fill="hold"/>
                                        <p:tgtEl>
                                          <p:spTgt spid="613419"/>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3423"/>
                                        </p:tgtEl>
                                        <p:attrNameLst>
                                          <p:attrName>style.visibility</p:attrName>
                                        </p:attrNameLst>
                                      </p:cBhvr>
                                      <p:to>
                                        <p:strVal val="visible"/>
                                      </p:to>
                                    </p:set>
                                    <p:anim calcmode="lin" valueType="num">
                                      <p:cBhvr additive="base">
                                        <p:cTn id="19" dur="500" fill="hold"/>
                                        <p:tgtEl>
                                          <p:spTgt spid="613423"/>
                                        </p:tgtEl>
                                        <p:attrNameLst>
                                          <p:attrName>ppt_x</p:attrName>
                                        </p:attrNameLst>
                                      </p:cBhvr>
                                      <p:tavLst>
                                        <p:tav tm="0">
                                          <p:val>
                                            <p:strVal val="#ppt_x"/>
                                          </p:val>
                                        </p:tav>
                                        <p:tav tm="100000">
                                          <p:val>
                                            <p:strVal val="#ppt_x"/>
                                          </p:val>
                                        </p:tav>
                                      </p:tavLst>
                                    </p:anim>
                                    <p:anim calcmode="lin" valueType="num">
                                      <p:cBhvr additive="base">
                                        <p:cTn id="20" dur="500" fill="hold"/>
                                        <p:tgtEl>
                                          <p:spTgt spid="613423"/>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3424"/>
                                        </p:tgtEl>
                                        <p:attrNameLst>
                                          <p:attrName>style.visibility</p:attrName>
                                        </p:attrNameLst>
                                      </p:cBhvr>
                                      <p:to>
                                        <p:strVal val="visible"/>
                                      </p:to>
                                    </p:set>
                                    <p:anim calcmode="lin" valueType="num">
                                      <p:cBhvr additive="base">
                                        <p:cTn id="25" dur="500" fill="hold"/>
                                        <p:tgtEl>
                                          <p:spTgt spid="613424"/>
                                        </p:tgtEl>
                                        <p:attrNameLst>
                                          <p:attrName>ppt_x</p:attrName>
                                        </p:attrNameLst>
                                      </p:cBhvr>
                                      <p:tavLst>
                                        <p:tav tm="0">
                                          <p:val>
                                            <p:strVal val="#ppt_x"/>
                                          </p:val>
                                        </p:tav>
                                        <p:tav tm="100000">
                                          <p:val>
                                            <p:strVal val="#ppt_x"/>
                                          </p:val>
                                        </p:tav>
                                      </p:tavLst>
                                    </p:anim>
                                    <p:anim calcmode="lin" valueType="num">
                                      <p:cBhvr additive="base">
                                        <p:cTn id="26" dur="500" fill="hold"/>
                                        <p:tgtEl>
                                          <p:spTgt spid="61342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3417"/>
                                        </p:tgtEl>
                                        <p:attrNameLst>
                                          <p:attrName>style.visibility</p:attrName>
                                        </p:attrNameLst>
                                      </p:cBhvr>
                                      <p:to>
                                        <p:strVal val="visible"/>
                                      </p:to>
                                    </p:set>
                                    <p:anim calcmode="lin" valueType="num">
                                      <p:cBhvr additive="base">
                                        <p:cTn id="31" dur="500" fill="hold"/>
                                        <p:tgtEl>
                                          <p:spTgt spid="613417"/>
                                        </p:tgtEl>
                                        <p:attrNameLst>
                                          <p:attrName>ppt_x</p:attrName>
                                        </p:attrNameLst>
                                      </p:cBhvr>
                                      <p:tavLst>
                                        <p:tav tm="0">
                                          <p:val>
                                            <p:strVal val="#ppt_x"/>
                                          </p:val>
                                        </p:tav>
                                        <p:tav tm="100000">
                                          <p:val>
                                            <p:strVal val="#ppt_x"/>
                                          </p:val>
                                        </p:tav>
                                      </p:tavLst>
                                    </p:anim>
                                    <p:anim calcmode="lin" valueType="num">
                                      <p:cBhvr additive="base">
                                        <p:cTn id="32" dur="500" fill="hold"/>
                                        <p:tgtEl>
                                          <p:spTgt spid="613417"/>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3414"/>
                                        </p:tgtEl>
                                        <p:attrNameLst>
                                          <p:attrName>style.visibility</p:attrName>
                                        </p:attrNameLst>
                                      </p:cBhvr>
                                      <p:to>
                                        <p:strVal val="visible"/>
                                      </p:to>
                                    </p:set>
                                    <p:anim calcmode="lin" valueType="num">
                                      <p:cBhvr additive="base">
                                        <p:cTn id="37" dur="500" fill="hold"/>
                                        <p:tgtEl>
                                          <p:spTgt spid="613414"/>
                                        </p:tgtEl>
                                        <p:attrNameLst>
                                          <p:attrName>ppt_x</p:attrName>
                                        </p:attrNameLst>
                                      </p:cBhvr>
                                      <p:tavLst>
                                        <p:tav tm="0">
                                          <p:val>
                                            <p:strVal val="#ppt_x"/>
                                          </p:val>
                                        </p:tav>
                                        <p:tav tm="100000">
                                          <p:val>
                                            <p:strVal val="#ppt_x"/>
                                          </p:val>
                                        </p:tav>
                                      </p:tavLst>
                                    </p:anim>
                                    <p:anim calcmode="lin" valueType="num">
                                      <p:cBhvr additive="base">
                                        <p:cTn id="38" dur="500" fill="hold"/>
                                        <p:tgtEl>
                                          <p:spTgt spid="613414"/>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3418"/>
                                        </p:tgtEl>
                                        <p:attrNameLst>
                                          <p:attrName>style.visibility</p:attrName>
                                        </p:attrNameLst>
                                      </p:cBhvr>
                                      <p:to>
                                        <p:strVal val="visible"/>
                                      </p:to>
                                    </p:set>
                                    <p:anim calcmode="lin" valueType="num">
                                      <p:cBhvr additive="base">
                                        <p:cTn id="43" dur="500" fill="hold"/>
                                        <p:tgtEl>
                                          <p:spTgt spid="613418"/>
                                        </p:tgtEl>
                                        <p:attrNameLst>
                                          <p:attrName>ppt_x</p:attrName>
                                        </p:attrNameLst>
                                      </p:cBhvr>
                                      <p:tavLst>
                                        <p:tav tm="0">
                                          <p:val>
                                            <p:strVal val="#ppt_x"/>
                                          </p:val>
                                        </p:tav>
                                        <p:tav tm="100000">
                                          <p:val>
                                            <p:strVal val="#ppt_x"/>
                                          </p:val>
                                        </p:tav>
                                      </p:tavLst>
                                    </p:anim>
                                    <p:anim calcmode="lin" valueType="num">
                                      <p:cBhvr additive="base">
                                        <p:cTn id="44" dur="500" fill="hold"/>
                                        <p:tgtEl>
                                          <p:spTgt spid="613418"/>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613415">
                                            <p:txEl>
                                              <p:pRg st="0" end="0"/>
                                            </p:txEl>
                                          </p:spTgt>
                                        </p:tgtEl>
                                        <p:attrNameLst>
                                          <p:attrName>style.visibility</p:attrName>
                                        </p:attrNameLst>
                                      </p:cBhvr>
                                      <p:to>
                                        <p:strVal val="visible"/>
                                      </p:to>
                                    </p:set>
                                    <p:anim calcmode="lin" valueType="num">
                                      <p:cBhvr additive="base">
                                        <p:cTn id="49" dur="500" fill="hold"/>
                                        <p:tgtEl>
                                          <p:spTgt spid="613415">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341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414" grpId="0" autoUpdateAnimBg="0"/>
      <p:bldP spid="613415" grpId="0" build="p" autoUpdateAnimBg="0"/>
      <p:bldP spid="613416" grpId="0" autoUpdateAnimBg="0"/>
      <p:bldP spid="613417" grpId="0" autoUpdateAnimBg="0"/>
      <p:bldP spid="613418" grpId="0" autoUpdateAnimBg="0"/>
      <p:bldP spid="613423" grpId="0" autoUpdateAnimBg="0"/>
      <p:bldP spid="613424"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2233614"/>
            <a:ext cx="8077200" cy="41227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Rectangle 1026"/>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latin typeface="Courier New" panose="02070309020205020404" pitchFamily="49" charset="0"/>
              </a:rPr>
              <a:t>lw</a:t>
            </a:r>
            <a:r>
              <a:rPr lang="en-US" altLang="en-US" smtClean="0"/>
              <a:t> Instruction</a:t>
            </a:r>
          </a:p>
        </p:txBody>
      </p:sp>
      <p:sp>
        <p:nvSpPr>
          <p:cNvPr id="60420" name="Rectangle 1027"/>
          <p:cNvSpPr>
            <a:spLocks noGrp="1" noChangeArrowheads="1"/>
          </p:cNvSpPr>
          <p:nvPr>
            <p:ph type="body" idx="1"/>
          </p:nvPr>
        </p:nvSpPr>
        <p:spPr>
          <a:xfrm>
            <a:off x="2781300" y="2427288"/>
            <a:ext cx="7772400" cy="4114800"/>
          </a:xfrm>
        </p:spPr>
        <p:txBody>
          <a:bodyPr/>
          <a:lstStyle/>
          <a:p>
            <a:pPr eaLnBrk="1" hangingPunct="1">
              <a:buFont typeface="Wingdings" panose="05000000000000000000" pitchFamily="2" charset="2"/>
              <a:buNone/>
            </a:pPr>
            <a:endParaRPr lang="en-US" altLang="en-US" smtClean="0"/>
          </a:p>
        </p:txBody>
      </p:sp>
      <p:sp>
        <p:nvSpPr>
          <p:cNvPr id="614404" name="Text Box 1028"/>
          <p:cNvSpPr txBox="1">
            <a:spLocks noChangeArrowheads="1"/>
          </p:cNvSpPr>
          <p:nvPr/>
        </p:nvSpPr>
        <p:spPr bwMode="auto">
          <a:xfrm>
            <a:off x="8351838" y="3427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0422" name="Rectangle 1029"/>
          <p:cNvSpPr>
            <a:spLocks noChangeArrowheads="1"/>
          </p:cNvSpPr>
          <p:nvPr/>
        </p:nvSpPr>
        <p:spPr bwMode="auto">
          <a:xfrm>
            <a:off x="9218612" y="5364163"/>
            <a:ext cx="33655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3" name="Rectangle 1030"/>
          <p:cNvSpPr>
            <a:spLocks noChangeArrowheads="1"/>
          </p:cNvSpPr>
          <p:nvPr/>
        </p:nvSpPr>
        <p:spPr bwMode="auto">
          <a:xfrm>
            <a:off x="9675812" y="5514975"/>
            <a:ext cx="2286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4" name="Rectangle 1031"/>
          <p:cNvSpPr>
            <a:spLocks noChangeArrowheads="1"/>
          </p:cNvSpPr>
          <p:nvPr/>
        </p:nvSpPr>
        <p:spPr bwMode="auto">
          <a:xfrm>
            <a:off x="9888537" y="5499100"/>
            <a:ext cx="76200" cy="838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5" name="Rectangle 1032"/>
          <p:cNvSpPr>
            <a:spLocks noChangeArrowheads="1"/>
          </p:cNvSpPr>
          <p:nvPr/>
        </p:nvSpPr>
        <p:spPr bwMode="auto">
          <a:xfrm>
            <a:off x="4706937" y="6302375"/>
            <a:ext cx="5257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6" name="Rectangle 1033"/>
          <p:cNvSpPr>
            <a:spLocks noChangeArrowheads="1"/>
          </p:cNvSpPr>
          <p:nvPr/>
        </p:nvSpPr>
        <p:spPr bwMode="auto">
          <a:xfrm>
            <a:off x="7886700" y="4752975"/>
            <a:ext cx="74612" cy="3810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7" name="Rectangle 1034"/>
          <p:cNvSpPr>
            <a:spLocks noChangeArrowheads="1"/>
          </p:cNvSpPr>
          <p:nvPr/>
        </p:nvSpPr>
        <p:spPr bwMode="auto">
          <a:xfrm>
            <a:off x="7623176" y="4737100"/>
            <a:ext cx="331787"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8" name="Rectangle 1035"/>
          <p:cNvSpPr>
            <a:spLocks noChangeArrowheads="1"/>
          </p:cNvSpPr>
          <p:nvPr/>
        </p:nvSpPr>
        <p:spPr bwMode="auto">
          <a:xfrm>
            <a:off x="7885112" y="5070475"/>
            <a:ext cx="304800"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9" name="Rectangle 1036"/>
          <p:cNvSpPr>
            <a:spLocks noChangeArrowheads="1"/>
          </p:cNvSpPr>
          <p:nvPr/>
        </p:nvSpPr>
        <p:spPr bwMode="auto">
          <a:xfrm>
            <a:off x="4699000" y="4737100"/>
            <a:ext cx="76200" cy="1600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0" name="Rectangle 1037"/>
          <p:cNvSpPr>
            <a:spLocks noChangeArrowheads="1"/>
          </p:cNvSpPr>
          <p:nvPr/>
        </p:nvSpPr>
        <p:spPr bwMode="auto">
          <a:xfrm>
            <a:off x="4722812" y="4737100"/>
            <a:ext cx="304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1" name="Rectangle 1038"/>
          <p:cNvSpPr>
            <a:spLocks noChangeArrowheads="1"/>
          </p:cNvSpPr>
          <p:nvPr/>
        </p:nvSpPr>
        <p:spPr bwMode="auto">
          <a:xfrm>
            <a:off x="6338887" y="4432300"/>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2" name="Rectangle 1039"/>
          <p:cNvSpPr>
            <a:spLocks noChangeArrowheads="1"/>
          </p:cNvSpPr>
          <p:nvPr/>
        </p:nvSpPr>
        <p:spPr bwMode="auto">
          <a:xfrm>
            <a:off x="6969125" y="5065713"/>
            <a:ext cx="228600" cy="7461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3" name="Rectangle 1040"/>
          <p:cNvSpPr>
            <a:spLocks noChangeArrowheads="1"/>
          </p:cNvSpPr>
          <p:nvPr/>
        </p:nvSpPr>
        <p:spPr bwMode="auto">
          <a:xfrm>
            <a:off x="6430962" y="5210175"/>
            <a:ext cx="381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4" name="Rectangle 1041"/>
          <p:cNvSpPr>
            <a:spLocks noChangeArrowheads="1"/>
          </p:cNvSpPr>
          <p:nvPr/>
        </p:nvSpPr>
        <p:spPr bwMode="auto">
          <a:xfrm>
            <a:off x="6437312" y="5254625"/>
            <a:ext cx="76200" cy="457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5" name="Rectangle 1042"/>
          <p:cNvSpPr>
            <a:spLocks noChangeArrowheads="1"/>
          </p:cNvSpPr>
          <p:nvPr/>
        </p:nvSpPr>
        <p:spPr bwMode="auto">
          <a:xfrm>
            <a:off x="6208712" y="566102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6" name="Rectangle 1043"/>
          <p:cNvSpPr>
            <a:spLocks noChangeArrowheads="1"/>
          </p:cNvSpPr>
          <p:nvPr/>
        </p:nvSpPr>
        <p:spPr bwMode="auto">
          <a:xfrm>
            <a:off x="4437062" y="5661025"/>
            <a:ext cx="1524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7" name="Rectangle 1044"/>
          <p:cNvSpPr>
            <a:spLocks noChangeArrowheads="1"/>
          </p:cNvSpPr>
          <p:nvPr/>
        </p:nvSpPr>
        <p:spPr bwMode="auto">
          <a:xfrm>
            <a:off x="4430712" y="3667125"/>
            <a:ext cx="76200" cy="2057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8" name="Rectangle 1045"/>
          <p:cNvSpPr>
            <a:spLocks noChangeArrowheads="1"/>
          </p:cNvSpPr>
          <p:nvPr/>
        </p:nvSpPr>
        <p:spPr bwMode="auto">
          <a:xfrm>
            <a:off x="5656262" y="370522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9" name="Rectangle 1046"/>
          <p:cNvSpPr>
            <a:spLocks noChangeArrowheads="1"/>
          </p:cNvSpPr>
          <p:nvPr/>
        </p:nvSpPr>
        <p:spPr bwMode="auto">
          <a:xfrm>
            <a:off x="5884862" y="3736975"/>
            <a:ext cx="76200" cy="152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0" name="Rectangle 1047"/>
          <p:cNvSpPr>
            <a:spLocks noChangeArrowheads="1"/>
          </p:cNvSpPr>
          <p:nvPr/>
        </p:nvSpPr>
        <p:spPr bwMode="auto">
          <a:xfrm>
            <a:off x="6026150" y="4014789"/>
            <a:ext cx="76200" cy="2809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1" name="Rectangle 1048"/>
          <p:cNvSpPr>
            <a:spLocks noChangeArrowheads="1"/>
          </p:cNvSpPr>
          <p:nvPr/>
        </p:nvSpPr>
        <p:spPr bwMode="auto">
          <a:xfrm>
            <a:off x="5661025" y="3633789"/>
            <a:ext cx="74612" cy="1285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2" name="Rectangle 1049"/>
          <p:cNvSpPr>
            <a:spLocks noChangeArrowheads="1"/>
          </p:cNvSpPr>
          <p:nvPr/>
        </p:nvSpPr>
        <p:spPr bwMode="auto">
          <a:xfrm>
            <a:off x="5287962" y="3654425"/>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3" name="Rectangle 1050"/>
          <p:cNvSpPr>
            <a:spLocks noChangeArrowheads="1"/>
          </p:cNvSpPr>
          <p:nvPr/>
        </p:nvSpPr>
        <p:spPr bwMode="auto">
          <a:xfrm>
            <a:off x="4052888" y="3625851"/>
            <a:ext cx="1660525" cy="74613"/>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4" name="Rectangle 1051"/>
          <p:cNvSpPr>
            <a:spLocks noChangeArrowheads="1"/>
          </p:cNvSpPr>
          <p:nvPr/>
        </p:nvSpPr>
        <p:spPr bwMode="auto">
          <a:xfrm>
            <a:off x="3884612" y="2840038"/>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5" name="Rectangle 1052"/>
          <p:cNvSpPr>
            <a:spLocks noChangeArrowheads="1"/>
          </p:cNvSpPr>
          <p:nvPr/>
        </p:nvSpPr>
        <p:spPr bwMode="auto">
          <a:xfrm>
            <a:off x="8151812" y="2840039"/>
            <a:ext cx="280988" cy="84137"/>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6" name="Rectangle 1053"/>
          <p:cNvSpPr>
            <a:spLocks noChangeArrowheads="1"/>
          </p:cNvSpPr>
          <p:nvPr/>
        </p:nvSpPr>
        <p:spPr bwMode="auto">
          <a:xfrm>
            <a:off x="8151812" y="2543175"/>
            <a:ext cx="90488"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7" name="Rectangle 1054"/>
          <p:cNvSpPr>
            <a:spLocks noChangeArrowheads="1"/>
          </p:cNvSpPr>
          <p:nvPr/>
        </p:nvSpPr>
        <p:spPr bwMode="auto">
          <a:xfrm>
            <a:off x="7237412" y="2543175"/>
            <a:ext cx="990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8" name="Rectangle 1055"/>
          <p:cNvSpPr>
            <a:spLocks noChangeArrowheads="1"/>
          </p:cNvSpPr>
          <p:nvPr/>
        </p:nvSpPr>
        <p:spPr bwMode="auto">
          <a:xfrm>
            <a:off x="7200901" y="2543175"/>
            <a:ext cx="90487"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9" name="Rectangle 1056"/>
          <p:cNvSpPr>
            <a:spLocks noChangeArrowheads="1"/>
          </p:cNvSpPr>
          <p:nvPr/>
        </p:nvSpPr>
        <p:spPr bwMode="auto">
          <a:xfrm>
            <a:off x="8516937" y="296068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0" name="Rectangle 1057"/>
          <p:cNvSpPr>
            <a:spLocks noChangeArrowheads="1"/>
          </p:cNvSpPr>
          <p:nvPr/>
        </p:nvSpPr>
        <p:spPr bwMode="auto">
          <a:xfrm>
            <a:off x="8669337" y="2238375"/>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1" name="Rectangle 1058"/>
          <p:cNvSpPr>
            <a:spLocks noChangeArrowheads="1"/>
          </p:cNvSpPr>
          <p:nvPr/>
        </p:nvSpPr>
        <p:spPr bwMode="auto">
          <a:xfrm>
            <a:off x="2039937" y="2209800"/>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2" name="Rectangle 1059"/>
          <p:cNvSpPr>
            <a:spLocks noChangeArrowheads="1"/>
          </p:cNvSpPr>
          <p:nvPr/>
        </p:nvSpPr>
        <p:spPr bwMode="auto">
          <a:xfrm>
            <a:off x="2027237" y="22383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0453" name="Rectangle 1060"/>
          <p:cNvSpPr>
            <a:spLocks noChangeArrowheads="1"/>
          </p:cNvSpPr>
          <p:nvPr/>
        </p:nvSpPr>
        <p:spPr bwMode="auto">
          <a:xfrm>
            <a:off x="2055812" y="36147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4" name="Rectangle 1061"/>
          <p:cNvSpPr>
            <a:spLocks noChangeArrowheads="1"/>
          </p:cNvSpPr>
          <p:nvPr/>
        </p:nvSpPr>
        <p:spPr bwMode="auto">
          <a:xfrm>
            <a:off x="2557462" y="36258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5" name="Rectangle 1062"/>
          <p:cNvSpPr>
            <a:spLocks noChangeArrowheads="1"/>
          </p:cNvSpPr>
          <p:nvPr/>
        </p:nvSpPr>
        <p:spPr bwMode="auto">
          <a:xfrm>
            <a:off x="3122612" y="30607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6" name="Rectangle 1063"/>
          <p:cNvSpPr>
            <a:spLocks noChangeArrowheads="1"/>
          </p:cNvSpPr>
          <p:nvPr/>
        </p:nvSpPr>
        <p:spPr bwMode="auto">
          <a:xfrm>
            <a:off x="2741612" y="25431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7" name="Rectangle 1064"/>
          <p:cNvSpPr>
            <a:spLocks noChangeArrowheads="1"/>
          </p:cNvSpPr>
          <p:nvPr/>
        </p:nvSpPr>
        <p:spPr bwMode="auto">
          <a:xfrm>
            <a:off x="2733675" y="25431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0458" name="Rectangle 1065"/>
          <p:cNvSpPr>
            <a:spLocks noChangeArrowheads="1"/>
          </p:cNvSpPr>
          <p:nvPr/>
        </p:nvSpPr>
        <p:spPr bwMode="auto">
          <a:xfrm>
            <a:off x="1827212" y="228600"/>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sz="4400">
              <a:solidFill>
                <a:schemeClr val="tx2"/>
              </a:solidFill>
              <a:latin typeface="Tahoma" panose="020B0604030504040204" pitchFamily="34" charset="0"/>
            </a:endParaRPr>
          </a:p>
        </p:txBody>
      </p:sp>
      <p:sp>
        <p:nvSpPr>
          <p:cNvPr id="60459" name="Text Box 1066"/>
          <p:cNvSpPr txBox="1">
            <a:spLocks noChangeArrowheads="1"/>
          </p:cNvSpPr>
          <p:nvPr/>
        </p:nvSpPr>
        <p:spPr bwMode="auto">
          <a:xfrm>
            <a:off x="2589212" y="5740728"/>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4443" name="Text Box 1067"/>
          <p:cNvSpPr txBox="1">
            <a:spLocks noChangeArrowheads="1"/>
          </p:cNvSpPr>
          <p:nvPr/>
        </p:nvSpPr>
        <p:spPr bwMode="auto">
          <a:xfrm>
            <a:off x="6675438" y="39592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4444" name="Text Box 1068"/>
          <p:cNvSpPr txBox="1">
            <a:spLocks noChangeArrowheads="1"/>
          </p:cNvSpPr>
          <p:nvPr/>
        </p:nvSpPr>
        <p:spPr bwMode="auto">
          <a:xfrm>
            <a:off x="7077075" y="3649663"/>
            <a:ext cx="60960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010</a:t>
            </a:r>
          </a:p>
        </p:txBody>
      </p:sp>
      <p:sp>
        <p:nvSpPr>
          <p:cNvPr id="614445" name="Text Box 1069"/>
          <p:cNvSpPr txBox="1">
            <a:spLocks noChangeArrowheads="1"/>
          </p:cNvSpPr>
          <p:nvPr/>
        </p:nvSpPr>
        <p:spPr bwMode="auto">
          <a:xfrm>
            <a:off x="6780213" y="5621338"/>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4446" name="Text Box 1070"/>
          <p:cNvSpPr txBox="1">
            <a:spLocks noChangeArrowheads="1"/>
          </p:cNvSpPr>
          <p:nvPr/>
        </p:nvSpPr>
        <p:spPr bwMode="auto">
          <a:xfrm>
            <a:off x="9491663" y="4722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4447" name="Text Box 1071"/>
          <p:cNvSpPr txBox="1">
            <a:spLocks noChangeArrowheads="1"/>
          </p:cNvSpPr>
          <p:nvPr/>
        </p:nvSpPr>
        <p:spPr bwMode="auto">
          <a:xfrm>
            <a:off x="5384801" y="5408613"/>
            <a:ext cx="257175" cy="3667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4448" name="Text Box 1072"/>
          <p:cNvSpPr txBox="1">
            <a:spLocks noChangeArrowheads="1"/>
          </p:cNvSpPr>
          <p:nvPr/>
        </p:nvSpPr>
        <p:spPr bwMode="auto">
          <a:xfrm>
            <a:off x="8631238" y="4341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4449" name="Text Box 1073"/>
          <p:cNvSpPr txBox="1">
            <a:spLocks noChangeArrowheads="1"/>
          </p:cNvSpPr>
          <p:nvPr/>
        </p:nvSpPr>
        <p:spPr bwMode="auto">
          <a:xfrm>
            <a:off x="8761413" y="5865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Tree>
    <p:extLst>
      <p:ext uri="{BB962C8B-B14F-4D97-AF65-F5344CB8AC3E}">
        <p14:creationId xmlns:p14="http://schemas.microsoft.com/office/powerpoint/2010/main" val="801984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445"/>
                                        </p:tgtEl>
                                        <p:attrNameLst>
                                          <p:attrName>style.visibility</p:attrName>
                                        </p:attrNameLst>
                                      </p:cBhvr>
                                      <p:to>
                                        <p:strVal val="visible"/>
                                      </p:to>
                                    </p:set>
                                    <p:anim calcmode="lin" valueType="num">
                                      <p:cBhvr additive="base">
                                        <p:cTn id="7" dur="500" fill="hold"/>
                                        <p:tgtEl>
                                          <p:spTgt spid="614445"/>
                                        </p:tgtEl>
                                        <p:attrNameLst>
                                          <p:attrName>ppt_x</p:attrName>
                                        </p:attrNameLst>
                                      </p:cBhvr>
                                      <p:tavLst>
                                        <p:tav tm="0">
                                          <p:val>
                                            <p:strVal val="#ppt_x"/>
                                          </p:val>
                                        </p:tav>
                                        <p:tav tm="100000">
                                          <p:val>
                                            <p:strVal val="#ppt_x"/>
                                          </p:val>
                                        </p:tav>
                                      </p:tavLst>
                                    </p:anim>
                                    <p:anim calcmode="lin" valueType="num">
                                      <p:cBhvr additive="base">
                                        <p:cTn id="8" dur="500" fill="hold"/>
                                        <p:tgtEl>
                                          <p:spTgt spid="61444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4444"/>
                                        </p:tgtEl>
                                        <p:attrNameLst>
                                          <p:attrName>style.visibility</p:attrName>
                                        </p:attrNameLst>
                                      </p:cBhvr>
                                      <p:to>
                                        <p:strVal val="visible"/>
                                      </p:to>
                                    </p:set>
                                    <p:anim calcmode="lin" valueType="num">
                                      <p:cBhvr additive="base">
                                        <p:cTn id="13" dur="500" fill="hold"/>
                                        <p:tgtEl>
                                          <p:spTgt spid="614444"/>
                                        </p:tgtEl>
                                        <p:attrNameLst>
                                          <p:attrName>ppt_x</p:attrName>
                                        </p:attrNameLst>
                                      </p:cBhvr>
                                      <p:tavLst>
                                        <p:tav tm="0">
                                          <p:val>
                                            <p:strVal val="#ppt_x"/>
                                          </p:val>
                                        </p:tav>
                                        <p:tav tm="100000">
                                          <p:val>
                                            <p:strVal val="#ppt_x"/>
                                          </p:val>
                                        </p:tav>
                                      </p:tavLst>
                                    </p:anim>
                                    <p:anim calcmode="lin" valueType="num">
                                      <p:cBhvr additive="base">
                                        <p:cTn id="14" dur="500" fill="hold"/>
                                        <p:tgtEl>
                                          <p:spTgt spid="614444"/>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4448"/>
                                        </p:tgtEl>
                                        <p:attrNameLst>
                                          <p:attrName>style.visibility</p:attrName>
                                        </p:attrNameLst>
                                      </p:cBhvr>
                                      <p:to>
                                        <p:strVal val="visible"/>
                                      </p:to>
                                    </p:set>
                                    <p:anim calcmode="lin" valueType="num">
                                      <p:cBhvr additive="base">
                                        <p:cTn id="19" dur="500" fill="hold"/>
                                        <p:tgtEl>
                                          <p:spTgt spid="614448"/>
                                        </p:tgtEl>
                                        <p:attrNameLst>
                                          <p:attrName>ppt_x</p:attrName>
                                        </p:attrNameLst>
                                      </p:cBhvr>
                                      <p:tavLst>
                                        <p:tav tm="0">
                                          <p:val>
                                            <p:strVal val="#ppt_x"/>
                                          </p:val>
                                        </p:tav>
                                        <p:tav tm="100000">
                                          <p:val>
                                            <p:strVal val="#ppt_x"/>
                                          </p:val>
                                        </p:tav>
                                      </p:tavLst>
                                    </p:anim>
                                    <p:anim calcmode="lin" valueType="num">
                                      <p:cBhvr additive="base">
                                        <p:cTn id="20" dur="500" fill="hold"/>
                                        <p:tgtEl>
                                          <p:spTgt spid="614448"/>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449"/>
                                        </p:tgtEl>
                                        <p:attrNameLst>
                                          <p:attrName>style.visibility</p:attrName>
                                        </p:attrNameLst>
                                      </p:cBhvr>
                                      <p:to>
                                        <p:strVal val="visible"/>
                                      </p:to>
                                    </p:set>
                                    <p:anim calcmode="lin" valueType="num">
                                      <p:cBhvr additive="base">
                                        <p:cTn id="25" dur="500" fill="hold"/>
                                        <p:tgtEl>
                                          <p:spTgt spid="614449"/>
                                        </p:tgtEl>
                                        <p:attrNameLst>
                                          <p:attrName>ppt_x</p:attrName>
                                        </p:attrNameLst>
                                      </p:cBhvr>
                                      <p:tavLst>
                                        <p:tav tm="0">
                                          <p:val>
                                            <p:strVal val="#ppt_x"/>
                                          </p:val>
                                        </p:tav>
                                        <p:tav tm="100000">
                                          <p:val>
                                            <p:strVal val="#ppt_x"/>
                                          </p:val>
                                        </p:tav>
                                      </p:tavLst>
                                    </p:anim>
                                    <p:anim calcmode="lin" valueType="num">
                                      <p:cBhvr additive="base">
                                        <p:cTn id="26" dur="500" fill="hold"/>
                                        <p:tgtEl>
                                          <p:spTgt spid="61444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4446"/>
                                        </p:tgtEl>
                                        <p:attrNameLst>
                                          <p:attrName>style.visibility</p:attrName>
                                        </p:attrNameLst>
                                      </p:cBhvr>
                                      <p:to>
                                        <p:strVal val="visible"/>
                                      </p:to>
                                    </p:set>
                                    <p:anim calcmode="lin" valueType="num">
                                      <p:cBhvr additive="base">
                                        <p:cTn id="31" dur="500" fill="hold"/>
                                        <p:tgtEl>
                                          <p:spTgt spid="614446"/>
                                        </p:tgtEl>
                                        <p:attrNameLst>
                                          <p:attrName>ppt_x</p:attrName>
                                        </p:attrNameLst>
                                      </p:cBhvr>
                                      <p:tavLst>
                                        <p:tav tm="0">
                                          <p:val>
                                            <p:strVal val="#ppt_x"/>
                                          </p:val>
                                        </p:tav>
                                        <p:tav tm="100000">
                                          <p:val>
                                            <p:strVal val="#ppt_x"/>
                                          </p:val>
                                        </p:tav>
                                      </p:tavLst>
                                    </p:anim>
                                    <p:anim calcmode="lin" valueType="num">
                                      <p:cBhvr additive="base">
                                        <p:cTn id="32" dur="500" fill="hold"/>
                                        <p:tgtEl>
                                          <p:spTgt spid="614446"/>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4443"/>
                                        </p:tgtEl>
                                        <p:attrNameLst>
                                          <p:attrName>style.visibility</p:attrName>
                                        </p:attrNameLst>
                                      </p:cBhvr>
                                      <p:to>
                                        <p:strVal val="visible"/>
                                      </p:to>
                                    </p:set>
                                    <p:anim calcmode="lin" valueType="num">
                                      <p:cBhvr additive="base">
                                        <p:cTn id="37" dur="500" fill="hold"/>
                                        <p:tgtEl>
                                          <p:spTgt spid="614443"/>
                                        </p:tgtEl>
                                        <p:attrNameLst>
                                          <p:attrName>ppt_x</p:attrName>
                                        </p:attrNameLst>
                                      </p:cBhvr>
                                      <p:tavLst>
                                        <p:tav tm="0">
                                          <p:val>
                                            <p:strVal val="#ppt_x"/>
                                          </p:val>
                                        </p:tav>
                                        <p:tav tm="100000">
                                          <p:val>
                                            <p:strVal val="#ppt_x"/>
                                          </p:val>
                                        </p:tav>
                                      </p:tavLst>
                                    </p:anim>
                                    <p:anim calcmode="lin" valueType="num">
                                      <p:cBhvr additive="base">
                                        <p:cTn id="38" dur="500" fill="hold"/>
                                        <p:tgtEl>
                                          <p:spTgt spid="614443"/>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4447"/>
                                        </p:tgtEl>
                                        <p:attrNameLst>
                                          <p:attrName>style.visibility</p:attrName>
                                        </p:attrNameLst>
                                      </p:cBhvr>
                                      <p:to>
                                        <p:strVal val="visible"/>
                                      </p:to>
                                    </p:set>
                                    <p:anim calcmode="lin" valueType="num">
                                      <p:cBhvr additive="base">
                                        <p:cTn id="43" dur="500" fill="hold"/>
                                        <p:tgtEl>
                                          <p:spTgt spid="614447"/>
                                        </p:tgtEl>
                                        <p:attrNameLst>
                                          <p:attrName>ppt_x</p:attrName>
                                        </p:attrNameLst>
                                      </p:cBhvr>
                                      <p:tavLst>
                                        <p:tav tm="0">
                                          <p:val>
                                            <p:strVal val="#ppt_x"/>
                                          </p:val>
                                        </p:tav>
                                        <p:tav tm="100000">
                                          <p:val>
                                            <p:strVal val="#ppt_x"/>
                                          </p:val>
                                        </p:tav>
                                      </p:tavLst>
                                    </p:anim>
                                    <p:anim calcmode="lin" valueType="num">
                                      <p:cBhvr additive="base">
                                        <p:cTn id="44" dur="500" fill="hold"/>
                                        <p:tgtEl>
                                          <p:spTgt spid="61444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614404"/>
                                        </p:tgtEl>
                                        <p:attrNameLst>
                                          <p:attrName>style.visibility</p:attrName>
                                        </p:attrNameLst>
                                      </p:cBhvr>
                                      <p:to>
                                        <p:strVal val="visible"/>
                                      </p:to>
                                    </p:set>
                                    <p:anim calcmode="lin" valueType="num">
                                      <p:cBhvr additive="base">
                                        <p:cTn id="49" dur="500" fill="hold"/>
                                        <p:tgtEl>
                                          <p:spTgt spid="614404"/>
                                        </p:tgtEl>
                                        <p:attrNameLst>
                                          <p:attrName>ppt_x</p:attrName>
                                        </p:attrNameLst>
                                      </p:cBhvr>
                                      <p:tavLst>
                                        <p:tav tm="0">
                                          <p:val>
                                            <p:strVal val="#ppt_x"/>
                                          </p:val>
                                        </p:tav>
                                        <p:tav tm="100000">
                                          <p:val>
                                            <p:strVal val="#ppt_x"/>
                                          </p:val>
                                        </p:tav>
                                      </p:tavLst>
                                    </p:anim>
                                    <p:anim calcmode="lin" valueType="num">
                                      <p:cBhvr additive="base">
                                        <p:cTn id="50" dur="500" fill="hold"/>
                                        <p:tgtEl>
                                          <p:spTgt spid="61440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4" grpId="0" autoUpdateAnimBg="0"/>
      <p:bldP spid="614443" grpId="0" autoUpdateAnimBg="0"/>
      <p:bldP spid="614444" grpId="0" autoUpdateAnimBg="0"/>
      <p:bldP spid="614445" grpId="0" autoUpdateAnimBg="0"/>
      <p:bldP spid="614446" grpId="0" autoUpdateAnimBg="0"/>
      <p:bldP spid="614447" grpId="0" autoUpdateAnimBg="0"/>
      <p:bldP spid="614448" grpId="0" autoUpdateAnimBg="0"/>
      <p:bldP spid="614449"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0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2244725"/>
            <a:ext cx="8077200" cy="41227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3" name="Rectangle 1026"/>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latin typeface="Courier New" panose="02070309020205020404" pitchFamily="49" charset="0"/>
              </a:rPr>
              <a:t>sw</a:t>
            </a:r>
            <a:r>
              <a:rPr lang="en-US" altLang="en-US" smtClean="0"/>
              <a:t> Instruction</a:t>
            </a:r>
          </a:p>
        </p:txBody>
      </p:sp>
      <p:sp>
        <p:nvSpPr>
          <p:cNvPr id="61444" name="Rectangle 1027"/>
          <p:cNvSpPr>
            <a:spLocks noGrp="1" noChangeArrowheads="1"/>
          </p:cNvSpPr>
          <p:nvPr>
            <p:ph type="body" idx="1"/>
          </p:nvPr>
        </p:nvSpPr>
        <p:spPr>
          <a:xfrm>
            <a:off x="2857500" y="2438400"/>
            <a:ext cx="7772400" cy="4114800"/>
          </a:xfrm>
        </p:spPr>
        <p:txBody>
          <a:bodyPr/>
          <a:lstStyle/>
          <a:p>
            <a:pPr eaLnBrk="1" hangingPunct="1">
              <a:buFont typeface="Wingdings" panose="05000000000000000000" pitchFamily="2" charset="2"/>
              <a:buNone/>
            </a:pPr>
            <a:endParaRPr lang="en-US" altLang="en-US" smtClean="0"/>
          </a:p>
        </p:txBody>
      </p:sp>
      <p:sp>
        <p:nvSpPr>
          <p:cNvPr id="615428" name="Text Box 1028"/>
          <p:cNvSpPr txBox="1">
            <a:spLocks noChangeArrowheads="1"/>
          </p:cNvSpPr>
          <p:nvPr/>
        </p:nvSpPr>
        <p:spPr bwMode="auto">
          <a:xfrm>
            <a:off x="8428038" y="34385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446" name="Rectangle 1029"/>
          <p:cNvSpPr>
            <a:spLocks noChangeArrowheads="1"/>
          </p:cNvSpPr>
          <p:nvPr/>
        </p:nvSpPr>
        <p:spPr bwMode="auto">
          <a:xfrm>
            <a:off x="6450012" y="4929188"/>
            <a:ext cx="2286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47" name="Rectangle 1030"/>
          <p:cNvSpPr>
            <a:spLocks noChangeArrowheads="1"/>
          </p:cNvSpPr>
          <p:nvPr/>
        </p:nvSpPr>
        <p:spPr bwMode="auto">
          <a:xfrm flipV="1">
            <a:off x="6627812" y="5641976"/>
            <a:ext cx="1600200" cy="74613"/>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48" name="Rectangle 1031"/>
          <p:cNvSpPr>
            <a:spLocks noChangeArrowheads="1"/>
          </p:cNvSpPr>
          <p:nvPr/>
        </p:nvSpPr>
        <p:spPr bwMode="auto">
          <a:xfrm>
            <a:off x="6627812" y="4935538"/>
            <a:ext cx="76200" cy="762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49" name="Rectangle 1032"/>
          <p:cNvSpPr>
            <a:spLocks noChangeArrowheads="1"/>
          </p:cNvSpPr>
          <p:nvPr/>
        </p:nvSpPr>
        <p:spPr bwMode="auto">
          <a:xfrm>
            <a:off x="7962900" y="4764088"/>
            <a:ext cx="74612" cy="3810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0" name="Rectangle 1033"/>
          <p:cNvSpPr>
            <a:spLocks noChangeArrowheads="1"/>
          </p:cNvSpPr>
          <p:nvPr/>
        </p:nvSpPr>
        <p:spPr bwMode="auto">
          <a:xfrm>
            <a:off x="7699376" y="4748213"/>
            <a:ext cx="331787"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1" name="Rectangle 1034"/>
          <p:cNvSpPr>
            <a:spLocks noChangeArrowheads="1"/>
          </p:cNvSpPr>
          <p:nvPr/>
        </p:nvSpPr>
        <p:spPr bwMode="auto">
          <a:xfrm>
            <a:off x="7961312" y="5081588"/>
            <a:ext cx="304800"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2" name="Rectangle 1035"/>
          <p:cNvSpPr>
            <a:spLocks noChangeArrowheads="1"/>
          </p:cNvSpPr>
          <p:nvPr/>
        </p:nvSpPr>
        <p:spPr bwMode="auto">
          <a:xfrm>
            <a:off x="6415087" y="4443413"/>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3" name="Rectangle 1036"/>
          <p:cNvSpPr>
            <a:spLocks noChangeArrowheads="1"/>
          </p:cNvSpPr>
          <p:nvPr/>
        </p:nvSpPr>
        <p:spPr bwMode="auto">
          <a:xfrm>
            <a:off x="7045325" y="5076826"/>
            <a:ext cx="228600" cy="74613"/>
          </a:xfrm>
          <a:prstGeom prst="rect">
            <a:avLst/>
          </a:prstGeom>
          <a:solidFill>
            <a:srgbClr val="EF6F6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4" name="Rectangle 1037"/>
          <p:cNvSpPr>
            <a:spLocks noChangeArrowheads="1"/>
          </p:cNvSpPr>
          <p:nvPr/>
        </p:nvSpPr>
        <p:spPr bwMode="auto">
          <a:xfrm>
            <a:off x="6507162" y="5221288"/>
            <a:ext cx="381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5" name="Rectangle 1038"/>
          <p:cNvSpPr>
            <a:spLocks noChangeArrowheads="1"/>
          </p:cNvSpPr>
          <p:nvPr/>
        </p:nvSpPr>
        <p:spPr bwMode="auto">
          <a:xfrm>
            <a:off x="6513512" y="5265738"/>
            <a:ext cx="76200" cy="457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6" name="Rectangle 1039"/>
          <p:cNvSpPr>
            <a:spLocks noChangeArrowheads="1"/>
          </p:cNvSpPr>
          <p:nvPr/>
        </p:nvSpPr>
        <p:spPr bwMode="auto">
          <a:xfrm>
            <a:off x="6284912" y="5672138"/>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7" name="Rectangle 1040"/>
          <p:cNvSpPr>
            <a:spLocks noChangeArrowheads="1"/>
          </p:cNvSpPr>
          <p:nvPr/>
        </p:nvSpPr>
        <p:spPr bwMode="auto">
          <a:xfrm>
            <a:off x="4513262" y="5672138"/>
            <a:ext cx="1524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8" name="Rectangle 1041"/>
          <p:cNvSpPr>
            <a:spLocks noChangeArrowheads="1"/>
          </p:cNvSpPr>
          <p:nvPr/>
        </p:nvSpPr>
        <p:spPr bwMode="auto">
          <a:xfrm>
            <a:off x="4506912" y="3678238"/>
            <a:ext cx="76200" cy="2057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9" name="Rectangle 1042"/>
          <p:cNvSpPr>
            <a:spLocks noChangeArrowheads="1"/>
          </p:cNvSpPr>
          <p:nvPr/>
        </p:nvSpPr>
        <p:spPr bwMode="auto">
          <a:xfrm>
            <a:off x="5737225" y="3644900"/>
            <a:ext cx="74612" cy="66198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0" name="Rectangle 1043"/>
          <p:cNvSpPr>
            <a:spLocks noChangeArrowheads="1"/>
          </p:cNvSpPr>
          <p:nvPr/>
        </p:nvSpPr>
        <p:spPr bwMode="auto">
          <a:xfrm>
            <a:off x="5364162" y="3665538"/>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1" name="Rectangle 1044"/>
          <p:cNvSpPr>
            <a:spLocks noChangeArrowheads="1"/>
          </p:cNvSpPr>
          <p:nvPr/>
        </p:nvSpPr>
        <p:spPr bwMode="auto">
          <a:xfrm>
            <a:off x="4129088" y="3636963"/>
            <a:ext cx="1660525" cy="7461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2" name="Rectangle 1045"/>
          <p:cNvSpPr>
            <a:spLocks noChangeArrowheads="1"/>
          </p:cNvSpPr>
          <p:nvPr/>
        </p:nvSpPr>
        <p:spPr bwMode="auto">
          <a:xfrm>
            <a:off x="3960812" y="2851150"/>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3" name="Rectangle 1046"/>
          <p:cNvSpPr>
            <a:spLocks noChangeArrowheads="1"/>
          </p:cNvSpPr>
          <p:nvPr/>
        </p:nvSpPr>
        <p:spPr bwMode="auto">
          <a:xfrm>
            <a:off x="8228012" y="2851150"/>
            <a:ext cx="280988" cy="8413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4" name="Rectangle 1047"/>
          <p:cNvSpPr>
            <a:spLocks noChangeArrowheads="1"/>
          </p:cNvSpPr>
          <p:nvPr/>
        </p:nvSpPr>
        <p:spPr bwMode="auto">
          <a:xfrm>
            <a:off x="8228012" y="2554288"/>
            <a:ext cx="90488"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5" name="Rectangle 1048"/>
          <p:cNvSpPr>
            <a:spLocks noChangeArrowheads="1"/>
          </p:cNvSpPr>
          <p:nvPr/>
        </p:nvSpPr>
        <p:spPr bwMode="auto">
          <a:xfrm>
            <a:off x="7313612" y="2554288"/>
            <a:ext cx="990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6" name="Rectangle 1049"/>
          <p:cNvSpPr>
            <a:spLocks noChangeArrowheads="1"/>
          </p:cNvSpPr>
          <p:nvPr/>
        </p:nvSpPr>
        <p:spPr bwMode="auto">
          <a:xfrm>
            <a:off x="7277101" y="2554288"/>
            <a:ext cx="90487"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7" name="Rectangle 1050"/>
          <p:cNvSpPr>
            <a:spLocks noChangeArrowheads="1"/>
          </p:cNvSpPr>
          <p:nvPr/>
        </p:nvSpPr>
        <p:spPr bwMode="auto">
          <a:xfrm>
            <a:off x="8593137" y="2971800"/>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8" name="Rectangle 1051"/>
          <p:cNvSpPr>
            <a:spLocks noChangeArrowheads="1"/>
          </p:cNvSpPr>
          <p:nvPr/>
        </p:nvSpPr>
        <p:spPr bwMode="auto">
          <a:xfrm>
            <a:off x="8745537" y="2249488"/>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9" name="Rectangle 1052"/>
          <p:cNvSpPr>
            <a:spLocks noChangeArrowheads="1"/>
          </p:cNvSpPr>
          <p:nvPr/>
        </p:nvSpPr>
        <p:spPr bwMode="auto">
          <a:xfrm>
            <a:off x="2116137" y="2220913"/>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0" name="Rectangle 1053"/>
          <p:cNvSpPr>
            <a:spLocks noChangeArrowheads="1"/>
          </p:cNvSpPr>
          <p:nvPr/>
        </p:nvSpPr>
        <p:spPr bwMode="auto">
          <a:xfrm>
            <a:off x="2103437" y="2249488"/>
            <a:ext cx="76200" cy="1447800"/>
          </a:xfrm>
          <a:prstGeom prst="rect">
            <a:avLst/>
          </a:prstGeom>
          <a:solidFill>
            <a:srgbClr val="00FF00"/>
          </a:solidFill>
          <a:ln>
            <a:noFill/>
          </a:ln>
          <a:effectLst/>
          <a:extLs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1471" name="Rectangle 1054"/>
          <p:cNvSpPr>
            <a:spLocks noChangeArrowheads="1"/>
          </p:cNvSpPr>
          <p:nvPr/>
        </p:nvSpPr>
        <p:spPr bwMode="auto">
          <a:xfrm>
            <a:off x="2132012" y="3625850"/>
            <a:ext cx="228600" cy="76200"/>
          </a:xfrm>
          <a:prstGeom prst="rect">
            <a:avLst/>
          </a:prstGeom>
          <a:solidFill>
            <a:srgbClr val="00FF00"/>
          </a:solidFill>
          <a:ln>
            <a:noFill/>
          </a:ln>
          <a:effectLst/>
          <a:extLs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2" name="Rectangle 1055"/>
          <p:cNvSpPr>
            <a:spLocks noChangeArrowheads="1"/>
          </p:cNvSpPr>
          <p:nvPr/>
        </p:nvSpPr>
        <p:spPr bwMode="auto">
          <a:xfrm>
            <a:off x="2633662" y="3636963"/>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3" name="Rectangle 1056"/>
          <p:cNvSpPr>
            <a:spLocks noChangeArrowheads="1"/>
          </p:cNvSpPr>
          <p:nvPr/>
        </p:nvSpPr>
        <p:spPr bwMode="auto">
          <a:xfrm>
            <a:off x="3198812" y="3071813"/>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4" name="Rectangle 1057"/>
          <p:cNvSpPr>
            <a:spLocks noChangeArrowheads="1"/>
          </p:cNvSpPr>
          <p:nvPr/>
        </p:nvSpPr>
        <p:spPr bwMode="auto">
          <a:xfrm>
            <a:off x="2817812" y="2554288"/>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5" name="Rectangle 1058"/>
          <p:cNvSpPr>
            <a:spLocks noChangeArrowheads="1"/>
          </p:cNvSpPr>
          <p:nvPr/>
        </p:nvSpPr>
        <p:spPr bwMode="auto">
          <a:xfrm>
            <a:off x="2809875" y="2554288"/>
            <a:ext cx="76200" cy="1143000"/>
          </a:xfrm>
          <a:prstGeom prst="rect">
            <a:avLst/>
          </a:prstGeom>
          <a:solidFill>
            <a:srgbClr val="00FF00"/>
          </a:solidFill>
          <a:ln>
            <a:noFill/>
          </a:ln>
          <a:effectLst/>
          <a:extLs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1476" name="Rectangle 1059"/>
          <p:cNvSpPr>
            <a:spLocks noChangeArrowheads="1"/>
          </p:cNvSpPr>
          <p:nvPr/>
        </p:nvSpPr>
        <p:spPr bwMode="auto">
          <a:xfrm>
            <a:off x="1827212" y="228600"/>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sz="4400">
              <a:solidFill>
                <a:schemeClr val="tx2"/>
              </a:solidFill>
              <a:latin typeface="Tahoma" panose="020B0604030504040204" pitchFamily="34" charset="0"/>
            </a:endParaRPr>
          </a:p>
        </p:txBody>
      </p:sp>
      <p:sp>
        <p:nvSpPr>
          <p:cNvPr id="61477" name="Text Box 1060"/>
          <p:cNvSpPr txBox="1">
            <a:spLocks noChangeArrowheads="1"/>
          </p:cNvSpPr>
          <p:nvPr/>
        </p:nvSpPr>
        <p:spPr bwMode="auto">
          <a:xfrm>
            <a:off x="2665412" y="5751841"/>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5461" name="Text Box 1061"/>
          <p:cNvSpPr txBox="1">
            <a:spLocks noChangeArrowheads="1"/>
          </p:cNvSpPr>
          <p:nvPr/>
        </p:nvSpPr>
        <p:spPr bwMode="auto">
          <a:xfrm>
            <a:off x="6751638" y="3971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5462" name="Text Box 1062"/>
          <p:cNvSpPr txBox="1">
            <a:spLocks noChangeArrowheads="1"/>
          </p:cNvSpPr>
          <p:nvPr/>
        </p:nvSpPr>
        <p:spPr bwMode="auto">
          <a:xfrm>
            <a:off x="7153275" y="3727451"/>
            <a:ext cx="60960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010</a:t>
            </a:r>
          </a:p>
        </p:txBody>
      </p:sp>
      <p:sp>
        <p:nvSpPr>
          <p:cNvPr id="615463" name="Text Box 1063"/>
          <p:cNvSpPr txBox="1">
            <a:spLocks noChangeArrowheads="1"/>
          </p:cNvSpPr>
          <p:nvPr/>
        </p:nvSpPr>
        <p:spPr bwMode="auto">
          <a:xfrm>
            <a:off x="6856413" y="56483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5464" name="Text Box 1064"/>
          <p:cNvSpPr txBox="1">
            <a:spLocks noChangeArrowheads="1"/>
          </p:cNvSpPr>
          <p:nvPr/>
        </p:nvSpPr>
        <p:spPr bwMode="auto">
          <a:xfrm>
            <a:off x="9567863" y="4733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5465" name="Text Box 1065"/>
          <p:cNvSpPr txBox="1">
            <a:spLocks noChangeArrowheads="1"/>
          </p:cNvSpPr>
          <p:nvPr/>
        </p:nvSpPr>
        <p:spPr bwMode="auto">
          <a:xfrm>
            <a:off x="5461001" y="54197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5466" name="Text Box 1066"/>
          <p:cNvSpPr txBox="1">
            <a:spLocks noChangeArrowheads="1"/>
          </p:cNvSpPr>
          <p:nvPr/>
        </p:nvSpPr>
        <p:spPr bwMode="auto">
          <a:xfrm>
            <a:off x="8685213" y="4352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5467" name="Text Box 1067"/>
          <p:cNvSpPr txBox="1">
            <a:spLocks noChangeArrowheads="1"/>
          </p:cNvSpPr>
          <p:nvPr/>
        </p:nvSpPr>
        <p:spPr bwMode="auto">
          <a:xfrm>
            <a:off x="8837613" y="5876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Tree>
    <p:extLst>
      <p:ext uri="{BB962C8B-B14F-4D97-AF65-F5344CB8AC3E}">
        <p14:creationId xmlns:p14="http://schemas.microsoft.com/office/powerpoint/2010/main" val="9084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5463"/>
                                        </p:tgtEl>
                                        <p:attrNameLst>
                                          <p:attrName>style.visibility</p:attrName>
                                        </p:attrNameLst>
                                      </p:cBhvr>
                                      <p:to>
                                        <p:strVal val="visible"/>
                                      </p:to>
                                    </p:set>
                                    <p:anim calcmode="lin" valueType="num">
                                      <p:cBhvr additive="base">
                                        <p:cTn id="7" dur="500" fill="hold"/>
                                        <p:tgtEl>
                                          <p:spTgt spid="615463"/>
                                        </p:tgtEl>
                                        <p:attrNameLst>
                                          <p:attrName>ppt_x</p:attrName>
                                        </p:attrNameLst>
                                      </p:cBhvr>
                                      <p:tavLst>
                                        <p:tav tm="0">
                                          <p:val>
                                            <p:strVal val="#ppt_x"/>
                                          </p:val>
                                        </p:tav>
                                        <p:tav tm="100000">
                                          <p:val>
                                            <p:strVal val="#ppt_x"/>
                                          </p:val>
                                        </p:tav>
                                      </p:tavLst>
                                    </p:anim>
                                    <p:anim calcmode="lin" valueType="num">
                                      <p:cBhvr additive="base">
                                        <p:cTn id="8" dur="500" fill="hold"/>
                                        <p:tgtEl>
                                          <p:spTgt spid="6154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5462"/>
                                        </p:tgtEl>
                                        <p:attrNameLst>
                                          <p:attrName>style.visibility</p:attrName>
                                        </p:attrNameLst>
                                      </p:cBhvr>
                                      <p:to>
                                        <p:strVal val="visible"/>
                                      </p:to>
                                    </p:set>
                                    <p:anim calcmode="lin" valueType="num">
                                      <p:cBhvr additive="base">
                                        <p:cTn id="13" dur="500" fill="hold"/>
                                        <p:tgtEl>
                                          <p:spTgt spid="615462"/>
                                        </p:tgtEl>
                                        <p:attrNameLst>
                                          <p:attrName>ppt_x</p:attrName>
                                        </p:attrNameLst>
                                      </p:cBhvr>
                                      <p:tavLst>
                                        <p:tav tm="0">
                                          <p:val>
                                            <p:strVal val="#ppt_x"/>
                                          </p:val>
                                        </p:tav>
                                        <p:tav tm="100000">
                                          <p:val>
                                            <p:strVal val="#ppt_x"/>
                                          </p:val>
                                        </p:tav>
                                      </p:tavLst>
                                    </p:anim>
                                    <p:anim calcmode="lin" valueType="num">
                                      <p:cBhvr additive="base">
                                        <p:cTn id="14" dur="500" fill="hold"/>
                                        <p:tgtEl>
                                          <p:spTgt spid="615462"/>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5466"/>
                                        </p:tgtEl>
                                        <p:attrNameLst>
                                          <p:attrName>style.visibility</p:attrName>
                                        </p:attrNameLst>
                                      </p:cBhvr>
                                      <p:to>
                                        <p:strVal val="visible"/>
                                      </p:to>
                                    </p:set>
                                    <p:anim calcmode="lin" valueType="num">
                                      <p:cBhvr additive="base">
                                        <p:cTn id="19" dur="500" fill="hold"/>
                                        <p:tgtEl>
                                          <p:spTgt spid="615466"/>
                                        </p:tgtEl>
                                        <p:attrNameLst>
                                          <p:attrName>ppt_x</p:attrName>
                                        </p:attrNameLst>
                                      </p:cBhvr>
                                      <p:tavLst>
                                        <p:tav tm="0">
                                          <p:val>
                                            <p:strVal val="#ppt_x"/>
                                          </p:val>
                                        </p:tav>
                                        <p:tav tm="100000">
                                          <p:val>
                                            <p:strVal val="#ppt_x"/>
                                          </p:val>
                                        </p:tav>
                                      </p:tavLst>
                                    </p:anim>
                                    <p:anim calcmode="lin" valueType="num">
                                      <p:cBhvr additive="base">
                                        <p:cTn id="20" dur="500" fill="hold"/>
                                        <p:tgtEl>
                                          <p:spTgt spid="615466"/>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5467"/>
                                        </p:tgtEl>
                                        <p:attrNameLst>
                                          <p:attrName>style.visibility</p:attrName>
                                        </p:attrNameLst>
                                      </p:cBhvr>
                                      <p:to>
                                        <p:strVal val="visible"/>
                                      </p:to>
                                    </p:set>
                                    <p:anim calcmode="lin" valueType="num">
                                      <p:cBhvr additive="base">
                                        <p:cTn id="25" dur="500" fill="hold"/>
                                        <p:tgtEl>
                                          <p:spTgt spid="615467"/>
                                        </p:tgtEl>
                                        <p:attrNameLst>
                                          <p:attrName>ppt_x</p:attrName>
                                        </p:attrNameLst>
                                      </p:cBhvr>
                                      <p:tavLst>
                                        <p:tav tm="0">
                                          <p:val>
                                            <p:strVal val="#ppt_x"/>
                                          </p:val>
                                        </p:tav>
                                        <p:tav tm="100000">
                                          <p:val>
                                            <p:strVal val="#ppt_x"/>
                                          </p:val>
                                        </p:tav>
                                      </p:tavLst>
                                    </p:anim>
                                    <p:anim calcmode="lin" valueType="num">
                                      <p:cBhvr additive="base">
                                        <p:cTn id="26" dur="500" fill="hold"/>
                                        <p:tgtEl>
                                          <p:spTgt spid="61546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5464"/>
                                        </p:tgtEl>
                                        <p:attrNameLst>
                                          <p:attrName>style.visibility</p:attrName>
                                        </p:attrNameLst>
                                      </p:cBhvr>
                                      <p:to>
                                        <p:strVal val="visible"/>
                                      </p:to>
                                    </p:set>
                                    <p:anim calcmode="lin" valueType="num">
                                      <p:cBhvr additive="base">
                                        <p:cTn id="31" dur="500" fill="hold"/>
                                        <p:tgtEl>
                                          <p:spTgt spid="615464"/>
                                        </p:tgtEl>
                                        <p:attrNameLst>
                                          <p:attrName>ppt_x</p:attrName>
                                        </p:attrNameLst>
                                      </p:cBhvr>
                                      <p:tavLst>
                                        <p:tav tm="0">
                                          <p:val>
                                            <p:strVal val="#ppt_x"/>
                                          </p:val>
                                        </p:tav>
                                        <p:tav tm="100000">
                                          <p:val>
                                            <p:strVal val="#ppt_x"/>
                                          </p:val>
                                        </p:tav>
                                      </p:tavLst>
                                    </p:anim>
                                    <p:anim calcmode="lin" valueType="num">
                                      <p:cBhvr additive="base">
                                        <p:cTn id="32" dur="500" fill="hold"/>
                                        <p:tgtEl>
                                          <p:spTgt spid="615464"/>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5461"/>
                                        </p:tgtEl>
                                        <p:attrNameLst>
                                          <p:attrName>style.visibility</p:attrName>
                                        </p:attrNameLst>
                                      </p:cBhvr>
                                      <p:to>
                                        <p:strVal val="visible"/>
                                      </p:to>
                                    </p:set>
                                    <p:anim calcmode="lin" valueType="num">
                                      <p:cBhvr additive="base">
                                        <p:cTn id="37" dur="500" fill="hold"/>
                                        <p:tgtEl>
                                          <p:spTgt spid="615461"/>
                                        </p:tgtEl>
                                        <p:attrNameLst>
                                          <p:attrName>ppt_x</p:attrName>
                                        </p:attrNameLst>
                                      </p:cBhvr>
                                      <p:tavLst>
                                        <p:tav tm="0">
                                          <p:val>
                                            <p:strVal val="#ppt_x"/>
                                          </p:val>
                                        </p:tav>
                                        <p:tav tm="100000">
                                          <p:val>
                                            <p:strVal val="#ppt_x"/>
                                          </p:val>
                                        </p:tav>
                                      </p:tavLst>
                                    </p:anim>
                                    <p:anim calcmode="lin" valueType="num">
                                      <p:cBhvr additive="base">
                                        <p:cTn id="38" dur="500" fill="hold"/>
                                        <p:tgtEl>
                                          <p:spTgt spid="615461"/>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5465"/>
                                        </p:tgtEl>
                                        <p:attrNameLst>
                                          <p:attrName>style.visibility</p:attrName>
                                        </p:attrNameLst>
                                      </p:cBhvr>
                                      <p:to>
                                        <p:strVal val="visible"/>
                                      </p:to>
                                    </p:set>
                                    <p:anim calcmode="lin" valueType="num">
                                      <p:cBhvr additive="base">
                                        <p:cTn id="43" dur="500" fill="hold"/>
                                        <p:tgtEl>
                                          <p:spTgt spid="615465"/>
                                        </p:tgtEl>
                                        <p:attrNameLst>
                                          <p:attrName>ppt_x</p:attrName>
                                        </p:attrNameLst>
                                      </p:cBhvr>
                                      <p:tavLst>
                                        <p:tav tm="0">
                                          <p:val>
                                            <p:strVal val="#ppt_x"/>
                                          </p:val>
                                        </p:tav>
                                        <p:tav tm="100000">
                                          <p:val>
                                            <p:strVal val="#ppt_x"/>
                                          </p:val>
                                        </p:tav>
                                      </p:tavLst>
                                    </p:anim>
                                    <p:anim calcmode="lin" valueType="num">
                                      <p:cBhvr additive="base">
                                        <p:cTn id="44" dur="500" fill="hold"/>
                                        <p:tgtEl>
                                          <p:spTgt spid="61546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615428"/>
                                        </p:tgtEl>
                                        <p:attrNameLst>
                                          <p:attrName>style.visibility</p:attrName>
                                        </p:attrNameLst>
                                      </p:cBhvr>
                                      <p:to>
                                        <p:strVal val="visible"/>
                                      </p:to>
                                    </p:set>
                                    <p:anim calcmode="lin" valueType="num">
                                      <p:cBhvr additive="base">
                                        <p:cTn id="49" dur="500" fill="hold"/>
                                        <p:tgtEl>
                                          <p:spTgt spid="615428"/>
                                        </p:tgtEl>
                                        <p:attrNameLst>
                                          <p:attrName>ppt_x</p:attrName>
                                        </p:attrNameLst>
                                      </p:cBhvr>
                                      <p:tavLst>
                                        <p:tav tm="0">
                                          <p:val>
                                            <p:strVal val="#ppt_x"/>
                                          </p:val>
                                        </p:tav>
                                        <p:tav tm="100000">
                                          <p:val>
                                            <p:strVal val="#ppt_x"/>
                                          </p:val>
                                        </p:tav>
                                      </p:tavLst>
                                    </p:anim>
                                    <p:anim calcmode="lin" valueType="num">
                                      <p:cBhvr additive="base">
                                        <p:cTn id="50" dur="500" fill="hold"/>
                                        <p:tgtEl>
                                          <p:spTgt spid="6154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8" grpId="0" autoUpdateAnimBg="0"/>
      <p:bldP spid="615461" grpId="0" autoUpdateAnimBg="0"/>
      <p:bldP spid="615462" grpId="0" autoUpdateAnimBg="0"/>
      <p:bldP spid="615463" grpId="0" autoUpdateAnimBg="0"/>
      <p:bldP spid="615464" grpId="0" autoUpdateAnimBg="0"/>
      <p:bldP spid="615465" grpId="0" autoUpdateAnimBg="0"/>
      <p:bldP spid="615466" grpId="0" autoUpdateAnimBg="0"/>
      <p:bldP spid="615467"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0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2233614"/>
            <a:ext cx="8077200" cy="41227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7" name="Rectangle 2050"/>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latin typeface="Courier New" panose="02070309020205020404" pitchFamily="49" charset="0"/>
              </a:rPr>
              <a:t>beq </a:t>
            </a:r>
            <a:r>
              <a:rPr lang="en-US" altLang="en-US" smtClean="0"/>
              <a:t>Instruction</a:t>
            </a:r>
          </a:p>
        </p:txBody>
      </p:sp>
      <p:sp>
        <p:nvSpPr>
          <p:cNvPr id="62468" name="Rectangle 2051"/>
          <p:cNvSpPr>
            <a:spLocks noGrp="1" noChangeArrowheads="1"/>
          </p:cNvSpPr>
          <p:nvPr>
            <p:ph type="body" idx="1"/>
          </p:nvPr>
        </p:nvSpPr>
        <p:spPr>
          <a:xfrm>
            <a:off x="2781300" y="2427288"/>
            <a:ext cx="7772400" cy="4114800"/>
          </a:xfrm>
        </p:spPr>
        <p:txBody>
          <a:bodyPr/>
          <a:lstStyle/>
          <a:p>
            <a:pPr eaLnBrk="1" hangingPunct="1"/>
            <a:endParaRPr lang="en-US" altLang="en-US" smtClean="0"/>
          </a:p>
        </p:txBody>
      </p:sp>
      <p:sp>
        <p:nvSpPr>
          <p:cNvPr id="62469" name="Rectangle 2052"/>
          <p:cNvSpPr>
            <a:spLocks noChangeArrowheads="1"/>
          </p:cNvSpPr>
          <p:nvPr/>
        </p:nvSpPr>
        <p:spPr bwMode="auto">
          <a:xfrm>
            <a:off x="7639050" y="4524375"/>
            <a:ext cx="436562"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0" name="Rectangle 2053"/>
          <p:cNvSpPr>
            <a:spLocks noChangeArrowheads="1"/>
          </p:cNvSpPr>
          <p:nvPr/>
        </p:nvSpPr>
        <p:spPr bwMode="auto">
          <a:xfrm>
            <a:off x="6969125" y="5065713"/>
            <a:ext cx="2286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1" name="Rectangle 2054"/>
          <p:cNvSpPr>
            <a:spLocks noChangeArrowheads="1"/>
          </p:cNvSpPr>
          <p:nvPr/>
        </p:nvSpPr>
        <p:spPr bwMode="auto">
          <a:xfrm>
            <a:off x="6346825" y="4913313"/>
            <a:ext cx="4572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2" name="Rectangle 2055"/>
          <p:cNvSpPr>
            <a:spLocks noChangeArrowheads="1"/>
          </p:cNvSpPr>
          <p:nvPr/>
        </p:nvSpPr>
        <p:spPr bwMode="auto">
          <a:xfrm>
            <a:off x="6338887" y="4432300"/>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3" name="Rectangle 2056"/>
          <p:cNvSpPr>
            <a:spLocks noChangeArrowheads="1"/>
          </p:cNvSpPr>
          <p:nvPr/>
        </p:nvSpPr>
        <p:spPr bwMode="auto">
          <a:xfrm>
            <a:off x="5661025" y="3633788"/>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4" name="Rectangle 2057"/>
          <p:cNvSpPr>
            <a:spLocks noChangeArrowheads="1"/>
          </p:cNvSpPr>
          <p:nvPr/>
        </p:nvSpPr>
        <p:spPr bwMode="auto">
          <a:xfrm>
            <a:off x="5287962" y="3654425"/>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5" name="Rectangle 2058"/>
          <p:cNvSpPr>
            <a:spLocks noChangeArrowheads="1"/>
          </p:cNvSpPr>
          <p:nvPr/>
        </p:nvSpPr>
        <p:spPr bwMode="auto">
          <a:xfrm>
            <a:off x="4052888" y="3625851"/>
            <a:ext cx="1660525" cy="74613"/>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6" name="Rectangle 2059"/>
          <p:cNvSpPr>
            <a:spLocks noChangeArrowheads="1"/>
          </p:cNvSpPr>
          <p:nvPr/>
        </p:nvSpPr>
        <p:spPr bwMode="auto">
          <a:xfrm>
            <a:off x="6459537" y="3365500"/>
            <a:ext cx="6096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7" name="Rectangle 2060"/>
          <p:cNvSpPr>
            <a:spLocks noChangeArrowheads="1"/>
          </p:cNvSpPr>
          <p:nvPr/>
        </p:nvSpPr>
        <p:spPr bwMode="auto">
          <a:xfrm>
            <a:off x="6437313" y="3381375"/>
            <a:ext cx="74613" cy="233045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8" name="Rectangle 2061"/>
          <p:cNvSpPr>
            <a:spLocks noChangeArrowheads="1"/>
          </p:cNvSpPr>
          <p:nvPr/>
        </p:nvSpPr>
        <p:spPr bwMode="auto">
          <a:xfrm>
            <a:off x="6208712" y="566102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9" name="Rectangle 2062"/>
          <p:cNvSpPr>
            <a:spLocks noChangeArrowheads="1"/>
          </p:cNvSpPr>
          <p:nvPr/>
        </p:nvSpPr>
        <p:spPr bwMode="auto">
          <a:xfrm>
            <a:off x="4437062" y="5661025"/>
            <a:ext cx="1524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0" name="Rectangle 2063"/>
          <p:cNvSpPr>
            <a:spLocks noChangeArrowheads="1"/>
          </p:cNvSpPr>
          <p:nvPr/>
        </p:nvSpPr>
        <p:spPr bwMode="auto">
          <a:xfrm>
            <a:off x="4430712" y="3667125"/>
            <a:ext cx="76200" cy="2057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1" name="Rectangle 2064"/>
          <p:cNvSpPr>
            <a:spLocks noChangeArrowheads="1"/>
          </p:cNvSpPr>
          <p:nvPr/>
        </p:nvSpPr>
        <p:spPr bwMode="auto">
          <a:xfrm>
            <a:off x="7450137" y="3348038"/>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2" name="Rectangle 2065"/>
          <p:cNvSpPr>
            <a:spLocks noChangeArrowheads="1"/>
          </p:cNvSpPr>
          <p:nvPr/>
        </p:nvSpPr>
        <p:spPr bwMode="auto">
          <a:xfrm>
            <a:off x="3884612" y="2840038"/>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3" name="Rectangle 2066" descr="60%"/>
          <p:cNvSpPr>
            <a:spLocks noChangeArrowheads="1"/>
          </p:cNvSpPr>
          <p:nvPr/>
        </p:nvSpPr>
        <p:spPr bwMode="auto">
          <a:xfrm>
            <a:off x="8151812" y="2840039"/>
            <a:ext cx="280988" cy="84137"/>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4" name="Rectangle 2067" descr="60%"/>
          <p:cNvSpPr>
            <a:spLocks noChangeArrowheads="1"/>
          </p:cNvSpPr>
          <p:nvPr/>
        </p:nvSpPr>
        <p:spPr bwMode="auto">
          <a:xfrm>
            <a:off x="8151812" y="2543175"/>
            <a:ext cx="90488" cy="30480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5" name="Rectangle 2068" descr="60%"/>
          <p:cNvSpPr>
            <a:spLocks noChangeArrowheads="1"/>
          </p:cNvSpPr>
          <p:nvPr/>
        </p:nvSpPr>
        <p:spPr bwMode="auto">
          <a:xfrm>
            <a:off x="7237412" y="2543175"/>
            <a:ext cx="990600" cy="7620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6" name="Rectangle 2069" descr="60%"/>
          <p:cNvSpPr>
            <a:spLocks noChangeArrowheads="1"/>
          </p:cNvSpPr>
          <p:nvPr/>
        </p:nvSpPr>
        <p:spPr bwMode="auto">
          <a:xfrm>
            <a:off x="7200901" y="2543175"/>
            <a:ext cx="90487" cy="30480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7" name="Rectangle 2070"/>
          <p:cNvSpPr>
            <a:spLocks noChangeArrowheads="1"/>
          </p:cNvSpPr>
          <p:nvPr/>
        </p:nvSpPr>
        <p:spPr bwMode="auto">
          <a:xfrm>
            <a:off x="8516937" y="296068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8" name="Rectangle 2071"/>
          <p:cNvSpPr>
            <a:spLocks noChangeArrowheads="1"/>
          </p:cNvSpPr>
          <p:nvPr/>
        </p:nvSpPr>
        <p:spPr bwMode="auto">
          <a:xfrm>
            <a:off x="8669337" y="2238375"/>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9" name="Rectangle 2072"/>
          <p:cNvSpPr>
            <a:spLocks noChangeArrowheads="1"/>
          </p:cNvSpPr>
          <p:nvPr/>
        </p:nvSpPr>
        <p:spPr bwMode="auto">
          <a:xfrm>
            <a:off x="2039937" y="2209800"/>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0" name="Rectangle 2073"/>
          <p:cNvSpPr>
            <a:spLocks noChangeArrowheads="1"/>
          </p:cNvSpPr>
          <p:nvPr/>
        </p:nvSpPr>
        <p:spPr bwMode="auto">
          <a:xfrm>
            <a:off x="2027237" y="22383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2491" name="Rectangle 2074"/>
          <p:cNvSpPr>
            <a:spLocks noChangeArrowheads="1"/>
          </p:cNvSpPr>
          <p:nvPr/>
        </p:nvSpPr>
        <p:spPr bwMode="auto">
          <a:xfrm>
            <a:off x="2055812" y="36147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2" name="Rectangle 2075"/>
          <p:cNvSpPr>
            <a:spLocks noChangeArrowheads="1"/>
          </p:cNvSpPr>
          <p:nvPr/>
        </p:nvSpPr>
        <p:spPr bwMode="auto">
          <a:xfrm>
            <a:off x="2557462" y="36258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3" name="Rectangle 2076"/>
          <p:cNvSpPr>
            <a:spLocks noChangeArrowheads="1"/>
          </p:cNvSpPr>
          <p:nvPr/>
        </p:nvSpPr>
        <p:spPr bwMode="auto">
          <a:xfrm>
            <a:off x="3122612" y="30607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4" name="Rectangle 2077"/>
          <p:cNvSpPr>
            <a:spLocks noChangeArrowheads="1"/>
          </p:cNvSpPr>
          <p:nvPr/>
        </p:nvSpPr>
        <p:spPr bwMode="auto">
          <a:xfrm>
            <a:off x="2741612" y="25431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5" name="Rectangle 2078"/>
          <p:cNvSpPr>
            <a:spLocks noChangeArrowheads="1"/>
          </p:cNvSpPr>
          <p:nvPr/>
        </p:nvSpPr>
        <p:spPr bwMode="auto">
          <a:xfrm>
            <a:off x="2733675" y="25431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2496" name="Rectangle 2079"/>
          <p:cNvSpPr>
            <a:spLocks noChangeArrowheads="1"/>
          </p:cNvSpPr>
          <p:nvPr/>
        </p:nvSpPr>
        <p:spPr bwMode="auto">
          <a:xfrm>
            <a:off x="1827212" y="228600"/>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sz="4400">
              <a:solidFill>
                <a:schemeClr val="tx2"/>
              </a:solidFill>
              <a:latin typeface="Tahoma" panose="020B0604030504040204" pitchFamily="34" charset="0"/>
            </a:endParaRPr>
          </a:p>
        </p:txBody>
      </p:sp>
      <p:sp>
        <p:nvSpPr>
          <p:cNvPr id="62497" name="Text Box 2080"/>
          <p:cNvSpPr txBox="1">
            <a:spLocks noChangeArrowheads="1"/>
          </p:cNvSpPr>
          <p:nvPr/>
        </p:nvSpPr>
        <p:spPr bwMode="auto">
          <a:xfrm>
            <a:off x="2589212" y="5740728"/>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6481" name="Text Box 2081"/>
          <p:cNvSpPr txBox="1">
            <a:spLocks noChangeArrowheads="1"/>
          </p:cNvSpPr>
          <p:nvPr/>
        </p:nvSpPr>
        <p:spPr bwMode="auto">
          <a:xfrm>
            <a:off x="6675438" y="3960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6482" name="Text Box 2082"/>
          <p:cNvSpPr txBox="1">
            <a:spLocks noChangeArrowheads="1"/>
          </p:cNvSpPr>
          <p:nvPr/>
        </p:nvSpPr>
        <p:spPr bwMode="auto">
          <a:xfrm>
            <a:off x="7077075" y="3660776"/>
            <a:ext cx="60960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110</a:t>
            </a:r>
          </a:p>
        </p:txBody>
      </p:sp>
      <p:sp>
        <p:nvSpPr>
          <p:cNvPr id="616483" name="Text Box 2083"/>
          <p:cNvSpPr txBox="1">
            <a:spLocks noChangeArrowheads="1"/>
          </p:cNvSpPr>
          <p:nvPr/>
        </p:nvSpPr>
        <p:spPr bwMode="auto">
          <a:xfrm>
            <a:off x="6780213" y="56102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6484" name="Text Box 2084"/>
          <p:cNvSpPr txBox="1">
            <a:spLocks noChangeArrowheads="1"/>
          </p:cNvSpPr>
          <p:nvPr/>
        </p:nvSpPr>
        <p:spPr bwMode="auto">
          <a:xfrm>
            <a:off x="9491663" y="4722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6485" name="Text Box 2085"/>
          <p:cNvSpPr txBox="1">
            <a:spLocks noChangeArrowheads="1"/>
          </p:cNvSpPr>
          <p:nvPr/>
        </p:nvSpPr>
        <p:spPr bwMode="auto">
          <a:xfrm>
            <a:off x="5384801" y="54086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6486" name="Text Box 2086"/>
          <p:cNvSpPr txBox="1">
            <a:spLocks noChangeArrowheads="1"/>
          </p:cNvSpPr>
          <p:nvPr/>
        </p:nvSpPr>
        <p:spPr bwMode="auto">
          <a:xfrm>
            <a:off x="8609013" y="4341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6487" name="Text Box 2087"/>
          <p:cNvSpPr txBox="1">
            <a:spLocks noChangeArrowheads="1"/>
          </p:cNvSpPr>
          <p:nvPr/>
        </p:nvSpPr>
        <p:spPr bwMode="auto">
          <a:xfrm>
            <a:off x="8761413" y="5865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2505" name="Rectangle 2088" descr="60%"/>
          <p:cNvSpPr>
            <a:spLocks noChangeArrowheads="1"/>
          </p:cNvSpPr>
          <p:nvPr/>
        </p:nvSpPr>
        <p:spPr bwMode="auto">
          <a:xfrm>
            <a:off x="8126412" y="3094039"/>
            <a:ext cx="280988" cy="84137"/>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16489" name="Group 2089"/>
          <p:cNvGrpSpPr>
            <a:grpSpLocks/>
          </p:cNvGrpSpPr>
          <p:nvPr/>
        </p:nvGrpSpPr>
        <p:grpSpPr bwMode="auto">
          <a:xfrm>
            <a:off x="8151812" y="3449639"/>
            <a:ext cx="1752600" cy="998537"/>
            <a:chOff x="4128" y="1915"/>
            <a:chExt cx="1104" cy="629"/>
          </a:xfrm>
        </p:grpSpPr>
        <p:sp>
          <p:nvSpPr>
            <p:cNvPr id="62507" name="Text Box 2090"/>
            <p:cNvSpPr txBox="1">
              <a:spLocks noChangeArrowheads="1"/>
            </p:cNvSpPr>
            <p:nvPr/>
          </p:nvSpPr>
          <p:spPr bwMode="auto">
            <a:xfrm>
              <a:off x="4254" y="1915"/>
              <a:ext cx="642" cy="231"/>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solidFill>
                  <a:srgbClr val="FF0000"/>
                </a:solidFill>
                <a:latin typeface="Helvetica" panose="020B0604020202020204" pitchFamily="34" charset="0"/>
              </a:endParaRPr>
            </a:p>
          </p:txBody>
        </p:sp>
        <p:sp>
          <p:nvSpPr>
            <p:cNvPr id="62508" name="Text Box 2091"/>
            <p:cNvSpPr txBox="1">
              <a:spLocks noChangeArrowheads="1"/>
            </p:cNvSpPr>
            <p:nvPr/>
          </p:nvSpPr>
          <p:spPr bwMode="auto">
            <a:xfrm>
              <a:off x="4272" y="1920"/>
              <a:ext cx="960" cy="1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FF0000"/>
                  </a:solidFill>
                  <a:latin typeface="Helvetica" panose="020B0604020202020204" pitchFamily="34" charset="0"/>
                </a:rPr>
                <a:t>1 if Zero=1</a:t>
              </a:r>
              <a:endParaRPr lang="en-US" altLang="en-US" sz="1800" b="1">
                <a:solidFill>
                  <a:srgbClr val="FF0000"/>
                </a:solidFill>
                <a:latin typeface="Helvetica" panose="020B0604020202020204" pitchFamily="34" charset="0"/>
              </a:endParaRPr>
            </a:p>
          </p:txBody>
        </p:sp>
        <p:sp>
          <p:nvSpPr>
            <p:cNvPr id="62509" name="Line 2092"/>
            <p:cNvSpPr>
              <a:spLocks noChangeShapeType="1"/>
            </p:cNvSpPr>
            <p:nvPr/>
          </p:nvSpPr>
          <p:spPr bwMode="auto">
            <a:xfrm flipV="1">
              <a:off x="4128" y="2112"/>
              <a:ext cx="384"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10" name="Line 2093"/>
            <p:cNvSpPr>
              <a:spLocks noChangeShapeType="1"/>
            </p:cNvSpPr>
            <p:nvPr/>
          </p:nvSpPr>
          <p:spPr bwMode="auto">
            <a:xfrm flipV="1">
              <a:off x="4128" y="2112"/>
              <a:ext cx="384"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1768751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6483"/>
                                        </p:tgtEl>
                                        <p:attrNameLst>
                                          <p:attrName>style.visibility</p:attrName>
                                        </p:attrNameLst>
                                      </p:cBhvr>
                                      <p:to>
                                        <p:strVal val="visible"/>
                                      </p:to>
                                    </p:set>
                                    <p:anim calcmode="lin" valueType="num">
                                      <p:cBhvr additive="base">
                                        <p:cTn id="7" dur="500" fill="hold"/>
                                        <p:tgtEl>
                                          <p:spTgt spid="616483"/>
                                        </p:tgtEl>
                                        <p:attrNameLst>
                                          <p:attrName>ppt_x</p:attrName>
                                        </p:attrNameLst>
                                      </p:cBhvr>
                                      <p:tavLst>
                                        <p:tav tm="0">
                                          <p:val>
                                            <p:strVal val="#ppt_x"/>
                                          </p:val>
                                        </p:tav>
                                        <p:tav tm="100000">
                                          <p:val>
                                            <p:strVal val="#ppt_x"/>
                                          </p:val>
                                        </p:tav>
                                      </p:tavLst>
                                    </p:anim>
                                    <p:anim calcmode="lin" valueType="num">
                                      <p:cBhvr additive="base">
                                        <p:cTn id="8" dur="500" fill="hold"/>
                                        <p:tgtEl>
                                          <p:spTgt spid="61648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6482"/>
                                        </p:tgtEl>
                                        <p:attrNameLst>
                                          <p:attrName>style.visibility</p:attrName>
                                        </p:attrNameLst>
                                      </p:cBhvr>
                                      <p:to>
                                        <p:strVal val="visible"/>
                                      </p:to>
                                    </p:set>
                                    <p:anim calcmode="lin" valueType="num">
                                      <p:cBhvr additive="base">
                                        <p:cTn id="13" dur="500" fill="hold"/>
                                        <p:tgtEl>
                                          <p:spTgt spid="616482"/>
                                        </p:tgtEl>
                                        <p:attrNameLst>
                                          <p:attrName>ppt_x</p:attrName>
                                        </p:attrNameLst>
                                      </p:cBhvr>
                                      <p:tavLst>
                                        <p:tav tm="0">
                                          <p:val>
                                            <p:strVal val="#ppt_x"/>
                                          </p:val>
                                        </p:tav>
                                        <p:tav tm="100000">
                                          <p:val>
                                            <p:strVal val="#ppt_x"/>
                                          </p:val>
                                        </p:tav>
                                      </p:tavLst>
                                    </p:anim>
                                    <p:anim calcmode="lin" valueType="num">
                                      <p:cBhvr additive="base">
                                        <p:cTn id="14" dur="500" fill="hold"/>
                                        <p:tgtEl>
                                          <p:spTgt spid="616482"/>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6486"/>
                                        </p:tgtEl>
                                        <p:attrNameLst>
                                          <p:attrName>style.visibility</p:attrName>
                                        </p:attrNameLst>
                                      </p:cBhvr>
                                      <p:to>
                                        <p:strVal val="visible"/>
                                      </p:to>
                                    </p:set>
                                    <p:anim calcmode="lin" valueType="num">
                                      <p:cBhvr additive="base">
                                        <p:cTn id="19" dur="500" fill="hold"/>
                                        <p:tgtEl>
                                          <p:spTgt spid="616486"/>
                                        </p:tgtEl>
                                        <p:attrNameLst>
                                          <p:attrName>ppt_x</p:attrName>
                                        </p:attrNameLst>
                                      </p:cBhvr>
                                      <p:tavLst>
                                        <p:tav tm="0">
                                          <p:val>
                                            <p:strVal val="#ppt_x"/>
                                          </p:val>
                                        </p:tav>
                                        <p:tav tm="100000">
                                          <p:val>
                                            <p:strVal val="#ppt_x"/>
                                          </p:val>
                                        </p:tav>
                                      </p:tavLst>
                                    </p:anim>
                                    <p:anim calcmode="lin" valueType="num">
                                      <p:cBhvr additive="base">
                                        <p:cTn id="20" dur="500" fill="hold"/>
                                        <p:tgtEl>
                                          <p:spTgt spid="616486"/>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6487"/>
                                        </p:tgtEl>
                                        <p:attrNameLst>
                                          <p:attrName>style.visibility</p:attrName>
                                        </p:attrNameLst>
                                      </p:cBhvr>
                                      <p:to>
                                        <p:strVal val="visible"/>
                                      </p:to>
                                    </p:set>
                                    <p:anim calcmode="lin" valueType="num">
                                      <p:cBhvr additive="base">
                                        <p:cTn id="25" dur="500" fill="hold"/>
                                        <p:tgtEl>
                                          <p:spTgt spid="616487"/>
                                        </p:tgtEl>
                                        <p:attrNameLst>
                                          <p:attrName>ppt_x</p:attrName>
                                        </p:attrNameLst>
                                      </p:cBhvr>
                                      <p:tavLst>
                                        <p:tav tm="0">
                                          <p:val>
                                            <p:strVal val="#ppt_x"/>
                                          </p:val>
                                        </p:tav>
                                        <p:tav tm="100000">
                                          <p:val>
                                            <p:strVal val="#ppt_x"/>
                                          </p:val>
                                        </p:tav>
                                      </p:tavLst>
                                    </p:anim>
                                    <p:anim calcmode="lin" valueType="num">
                                      <p:cBhvr additive="base">
                                        <p:cTn id="26" dur="500" fill="hold"/>
                                        <p:tgtEl>
                                          <p:spTgt spid="61648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6484"/>
                                        </p:tgtEl>
                                        <p:attrNameLst>
                                          <p:attrName>style.visibility</p:attrName>
                                        </p:attrNameLst>
                                      </p:cBhvr>
                                      <p:to>
                                        <p:strVal val="visible"/>
                                      </p:to>
                                    </p:set>
                                    <p:anim calcmode="lin" valueType="num">
                                      <p:cBhvr additive="base">
                                        <p:cTn id="31" dur="500" fill="hold"/>
                                        <p:tgtEl>
                                          <p:spTgt spid="616484"/>
                                        </p:tgtEl>
                                        <p:attrNameLst>
                                          <p:attrName>ppt_x</p:attrName>
                                        </p:attrNameLst>
                                      </p:cBhvr>
                                      <p:tavLst>
                                        <p:tav tm="0">
                                          <p:val>
                                            <p:strVal val="#ppt_x"/>
                                          </p:val>
                                        </p:tav>
                                        <p:tav tm="100000">
                                          <p:val>
                                            <p:strVal val="#ppt_x"/>
                                          </p:val>
                                        </p:tav>
                                      </p:tavLst>
                                    </p:anim>
                                    <p:anim calcmode="lin" valueType="num">
                                      <p:cBhvr additive="base">
                                        <p:cTn id="32" dur="500" fill="hold"/>
                                        <p:tgtEl>
                                          <p:spTgt spid="616484"/>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6481"/>
                                        </p:tgtEl>
                                        <p:attrNameLst>
                                          <p:attrName>style.visibility</p:attrName>
                                        </p:attrNameLst>
                                      </p:cBhvr>
                                      <p:to>
                                        <p:strVal val="visible"/>
                                      </p:to>
                                    </p:set>
                                    <p:anim calcmode="lin" valueType="num">
                                      <p:cBhvr additive="base">
                                        <p:cTn id="37" dur="500" fill="hold"/>
                                        <p:tgtEl>
                                          <p:spTgt spid="616481"/>
                                        </p:tgtEl>
                                        <p:attrNameLst>
                                          <p:attrName>ppt_x</p:attrName>
                                        </p:attrNameLst>
                                      </p:cBhvr>
                                      <p:tavLst>
                                        <p:tav tm="0">
                                          <p:val>
                                            <p:strVal val="#ppt_x"/>
                                          </p:val>
                                        </p:tav>
                                        <p:tav tm="100000">
                                          <p:val>
                                            <p:strVal val="#ppt_x"/>
                                          </p:val>
                                        </p:tav>
                                      </p:tavLst>
                                    </p:anim>
                                    <p:anim calcmode="lin" valueType="num">
                                      <p:cBhvr additive="base">
                                        <p:cTn id="38" dur="500" fill="hold"/>
                                        <p:tgtEl>
                                          <p:spTgt spid="616481"/>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6485"/>
                                        </p:tgtEl>
                                        <p:attrNameLst>
                                          <p:attrName>style.visibility</p:attrName>
                                        </p:attrNameLst>
                                      </p:cBhvr>
                                      <p:to>
                                        <p:strVal val="visible"/>
                                      </p:to>
                                    </p:set>
                                    <p:anim calcmode="lin" valueType="num">
                                      <p:cBhvr additive="base">
                                        <p:cTn id="43" dur="500" fill="hold"/>
                                        <p:tgtEl>
                                          <p:spTgt spid="616485"/>
                                        </p:tgtEl>
                                        <p:attrNameLst>
                                          <p:attrName>ppt_x</p:attrName>
                                        </p:attrNameLst>
                                      </p:cBhvr>
                                      <p:tavLst>
                                        <p:tav tm="0">
                                          <p:val>
                                            <p:strVal val="#ppt_x"/>
                                          </p:val>
                                        </p:tav>
                                        <p:tav tm="100000">
                                          <p:val>
                                            <p:strVal val="#ppt_x"/>
                                          </p:val>
                                        </p:tav>
                                      </p:tavLst>
                                    </p:anim>
                                    <p:anim calcmode="lin" valueType="num">
                                      <p:cBhvr additive="base">
                                        <p:cTn id="44" dur="500" fill="hold"/>
                                        <p:tgtEl>
                                          <p:spTgt spid="61648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nodeType="clickEffect">
                                  <p:stCondLst>
                                    <p:cond delay="0"/>
                                  </p:stCondLst>
                                  <p:childTnLst>
                                    <p:set>
                                      <p:cBhvr>
                                        <p:cTn id="48" dur="1" fill="hold">
                                          <p:stCondLst>
                                            <p:cond delay="0"/>
                                          </p:stCondLst>
                                        </p:cTn>
                                        <p:tgtEl>
                                          <p:spTgt spid="616489"/>
                                        </p:tgtEl>
                                        <p:attrNameLst>
                                          <p:attrName>style.visibility</p:attrName>
                                        </p:attrNameLst>
                                      </p:cBhvr>
                                      <p:to>
                                        <p:strVal val="visible"/>
                                      </p:to>
                                    </p:set>
                                    <p:anim calcmode="lin" valueType="num">
                                      <p:cBhvr additive="base">
                                        <p:cTn id="49" dur="500" fill="hold"/>
                                        <p:tgtEl>
                                          <p:spTgt spid="616489"/>
                                        </p:tgtEl>
                                        <p:attrNameLst>
                                          <p:attrName>ppt_x</p:attrName>
                                        </p:attrNameLst>
                                      </p:cBhvr>
                                      <p:tavLst>
                                        <p:tav tm="0">
                                          <p:val>
                                            <p:strVal val="#ppt_x"/>
                                          </p:val>
                                        </p:tav>
                                        <p:tav tm="100000">
                                          <p:val>
                                            <p:strVal val="#ppt_x"/>
                                          </p:val>
                                        </p:tav>
                                      </p:tavLst>
                                    </p:anim>
                                    <p:anim calcmode="lin" valueType="num">
                                      <p:cBhvr additive="base">
                                        <p:cTn id="50" dur="500" fill="hold"/>
                                        <p:tgtEl>
                                          <p:spTgt spid="61648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81" grpId="0" autoUpdateAnimBg="0"/>
      <p:bldP spid="616482" grpId="0" autoUpdateAnimBg="0"/>
      <p:bldP spid="616483" grpId="0" autoUpdateAnimBg="0"/>
      <p:bldP spid="616484" grpId="0" autoUpdateAnimBg="0"/>
      <p:bldP spid="616485" grpId="0" autoUpdateAnimBg="0"/>
      <p:bldP spid="616486" grpId="0" autoUpdateAnimBg="0"/>
      <p:bldP spid="616487"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101976" y="381000"/>
            <a:ext cx="7793037" cy="1143000"/>
          </a:xfrm>
        </p:spPr>
        <p:txBody>
          <a:bodyPr>
            <a:normAutofit fontScale="90000"/>
          </a:bodyPr>
          <a:lstStyle/>
          <a:p>
            <a:pPr eaLnBrk="1" hangingPunct="1"/>
            <a:r>
              <a:rPr lang="en-US" altLang="en-US" smtClean="0"/>
              <a:t>Datapath with Control III</a:t>
            </a:r>
            <a:br>
              <a:rPr lang="en-US" altLang="en-US" smtClean="0"/>
            </a:br>
            <a:endParaRPr lang="en-US" altLang="en-US" smtClean="0"/>
          </a:p>
        </p:txBody>
      </p:sp>
      <p:sp>
        <p:nvSpPr>
          <p:cNvPr id="63491"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3492" name="Picture 4" descr="F05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212" y="1854200"/>
            <a:ext cx="7772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Rectangle 5"/>
          <p:cNvSpPr>
            <a:spLocks noChangeArrowheads="1"/>
          </p:cNvSpPr>
          <p:nvPr/>
        </p:nvSpPr>
        <p:spPr bwMode="auto">
          <a:xfrm>
            <a:off x="2970212" y="990600"/>
            <a:ext cx="7162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3494" name="Line 6"/>
          <p:cNvSpPr>
            <a:spLocks noChangeShapeType="1"/>
          </p:cNvSpPr>
          <p:nvPr/>
        </p:nvSpPr>
        <p:spPr bwMode="auto">
          <a:xfrm>
            <a:off x="4037012" y="9906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63495" name="Text Box 9"/>
          <p:cNvSpPr txBox="1">
            <a:spLocks noChangeArrowheads="1"/>
          </p:cNvSpPr>
          <p:nvPr/>
        </p:nvSpPr>
        <p:spPr bwMode="auto">
          <a:xfrm>
            <a:off x="3238500" y="1295400"/>
            <a:ext cx="5699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31-26</a:t>
            </a:r>
          </a:p>
        </p:txBody>
      </p:sp>
      <p:sp>
        <p:nvSpPr>
          <p:cNvPr id="63496" name="Text Box 12"/>
          <p:cNvSpPr txBox="1">
            <a:spLocks noChangeArrowheads="1"/>
          </p:cNvSpPr>
          <p:nvPr/>
        </p:nvSpPr>
        <p:spPr bwMode="auto">
          <a:xfrm>
            <a:off x="6445250" y="1295400"/>
            <a:ext cx="4873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25-0</a:t>
            </a:r>
          </a:p>
        </p:txBody>
      </p:sp>
      <p:sp>
        <p:nvSpPr>
          <p:cNvPr id="63497" name="Text Box 13"/>
          <p:cNvSpPr txBox="1">
            <a:spLocks noChangeArrowheads="1"/>
          </p:cNvSpPr>
          <p:nvPr/>
        </p:nvSpPr>
        <p:spPr bwMode="auto">
          <a:xfrm>
            <a:off x="3122612" y="1020764"/>
            <a:ext cx="6683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opcode</a:t>
            </a:r>
          </a:p>
        </p:txBody>
      </p:sp>
      <p:sp>
        <p:nvSpPr>
          <p:cNvPr id="63498" name="Text Box 16"/>
          <p:cNvSpPr txBox="1">
            <a:spLocks noChangeArrowheads="1"/>
          </p:cNvSpPr>
          <p:nvPr/>
        </p:nvSpPr>
        <p:spPr bwMode="auto">
          <a:xfrm>
            <a:off x="6323012" y="1020764"/>
            <a:ext cx="7048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address</a:t>
            </a:r>
          </a:p>
        </p:txBody>
      </p:sp>
      <p:sp>
        <p:nvSpPr>
          <p:cNvPr id="63499" name="Text Box 17"/>
          <p:cNvSpPr txBox="1">
            <a:spLocks noChangeArrowheads="1"/>
          </p:cNvSpPr>
          <p:nvPr/>
        </p:nvSpPr>
        <p:spPr bwMode="auto">
          <a:xfrm>
            <a:off x="2436812" y="990600"/>
            <a:ext cx="5461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Jump</a:t>
            </a:r>
          </a:p>
        </p:txBody>
      </p:sp>
      <p:sp>
        <p:nvSpPr>
          <p:cNvPr id="63500" name="Text Box 18"/>
          <p:cNvSpPr txBox="1">
            <a:spLocks noChangeArrowheads="1"/>
          </p:cNvSpPr>
          <p:nvPr/>
        </p:nvSpPr>
        <p:spPr bwMode="auto">
          <a:xfrm>
            <a:off x="1979612" y="6400800"/>
            <a:ext cx="868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MIPS datapath extended to jumps: control unit generates new Jump control bit</a:t>
            </a:r>
          </a:p>
        </p:txBody>
      </p:sp>
      <p:sp>
        <p:nvSpPr>
          <p:cNvPr id="63501" name="Text Box 19"/>
          <p:cNvSpPr txBox="1">
            <a:spLocks noChangeArrowheads="1"/>
          </p:cNvSpPr>
          <p:nvPr/>
        </p:nvSpPr>
        <p:spPr bwMode="auto">
          <a:xfrm>
            <a:off x="8235950" y="1371600"/>
            <a:ext cx="2354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New multiplexor with additional </a:t>
            </a:r>
          </a:p>
          <a:p>
            <a:pPr eaLnBrk="1" hangingPunct="1"/>
            <a:r>
              <a:rPr lang="en-US" altLang="en-US" sz="1200">
                <a:solidFill>
                  <a:schemeClr val="hlink"/>
                </a:solidFill>
                <a:latin typeface="Tahoma" panose="020B0604030504040204" pitchFamily="34" charset="0"/>
              </a:rPr>
              <a:t>control bit Jump</a:t>
            </a:r>
          </a:p>
        </p:txBody>
      </p:sp>
      <p:sp>
        <p:nvSpPr>
          <p:cNvPr id="63502" name="Line 20"/>
          <p:cNvSpPr>
            <a:spLocks noChangeShapeType="1"/>
          </p:cNvSpPr>
          <p:nvPr/>
        </p:nvSpPr>
        <p:spPr bwMode="auto">
          <a:xfrm flipH="1">
            <a:off x="9904412" y="1600200"/>
            <a:ext cx="381000" cy="11430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63503" name="Text Box 21"/>
          <p:cNvSpPr txBox="1">
            <a:spLocks noChangeArrowheads="1"/>
          </p:cNvSpPr>
          <p:nvPr/>
        </p:nvSpPr>
        <p:spPr bwMode="auto">
          <a:xfrm>
            <a:off x="4646612" y="1371600"/>
            <a:ext cx="1316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Composing jump</a:t>
            </a:r>
          </a:p>
          <a:p>
            <a:pPr eaLnBrk="1" hangingPunct="1"/>
            <a:r>
              <a:rPr lang="en-US" altLang="en-US" sz="1200">
                <a:solidFill>
                  <a:schemeClr val="hlink"/>
                </a:solidFill>
                <a:latin typeface="Tahoma" panose="020B0604030504040204" pitchFamily="34" charset="0"/>
              </a:rPr>
              <a:t>target address</a:t>
            </a:r>
          </a:p>
        </p:txBody>
      </p:sp>
      <p:sp>
        <p:nvSpPr>
          <p:cNvPr id="63504" name="Line 22"/>
          <p:cNvSpPr>
            <a:spLocks noChangeShapeType="1"/>
          </p:cNvSpPr>
          <p:nvPr/>
        </p:nvSpPr>
        <p:spPr bwMode="auto">
          <a:xfrm>
            <a:off x="5713412" y="1600200"/>
            <a:ext cx="152400" cy="3810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333330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6"/>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j</a:t>
            </a:r>
          </a:p>
        </p:txBody>
      </p:sp>
      <p:sp>
        <p:nvSpPr>
          <p:cNvPr id="64515" name="Rectangle 1027"/>
          <p:cNvSpPr>
            <a:spLocks noGrp="1" noChangeArrowheads="1"/>
          </p:cNvSpPr>
          <p:nvPr>
            <p:ph type="body" idx="1"/>
          </p:nvPr>
        </p:nvSpPr>
        <p:spPr/>
        <p:txBody>
          <a:bodyPr/>
          <a:lstStyle/>
          <a:p>
            <a:pPr eaLnBrk="1" hangingPunct="1"/>
            <a:endParaRPr lang="en-US" altLang="en-US" smtClean="0"/>
          </a:p>
        </p:txBody>
      </p:sp>
      <p:sp>
        <p:nvSpPr>
          <p:cNvPr id="64516" name="Rectangle 1028"/>
          <p:cNvSpPr>
            <a:spLocks noChangeArrowheads="1"/>
          </p:cNvSpPr>
          <p:nvPr/>
        </p:nvSpPr>
        <p:spPr bwMode="auto">
          <a:xfrm>
            <a:off x="3884612" y="3663951"/>
            <a:ext cx="228600" cy="74613"/>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4517" name="Rectangle 1029"/>
          <p:cNvSpPr>
            <a:spLocks noChangeArrowheads="1"/>
          </p:cNvSpPr>
          <p:nvPr/>
        </p:nvSpPr>
        <p:spPr bwMode="auto">
          <a:xfrm>
            <a:off x="4037012" y="2505075"/>
            <a:ext cx="76200" cy="1219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18" name="Rectangle 1030"/>
          <p:cNvSpPr>
            <a:spLocks noChangeArrowheads="1"/>
          </p:cNvSpPr>
          <p:nvPr/>
        </p:nvSpPr>
        <p:spPr bwMode="auto">
          <a:xfrm>
            <a:off x="4037012" y="2454275"/>
            <a:ext cx="1219200" cy="889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19" name="Rectangle 1031"/>
          <p:cNvSpPr>
            <a:spLocks noChangeArrowheads="1"/>
          </p:cNvSpPr>
          <p:nvPr/>
        </p:nvSpPr>
        <p:spPr bwMode="auto">
          <a:xfrm>
            <a:off x="3884612" y="2878139"/>
            <a:ext cx="2362200" cy="84137"/>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0" name="Rectangle 1032"/>
          <p:cNvSpPr>
            <a:spLocks noChangeArrowheads="1"/>
          </p:cNvSpPr>
          <p:nvPr/>
        </p:nvSpPr>
        <p:spPr bwMode="auto">
          <a:xfrm>
            <a:off x="8837612" y="2809875"/>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1" name="Rectangle 1033"/>
          <p:cNvSpPr>
            <a:spLocks noChangeArrowheads="1"/>
          </p:cNvSpPr>
          <p:nvPr/>
        </p:nvSpPr>
        <p:spPr bwMode="auto">
          <a:xfrm>
            <a:off x="8990012" y="2276475"/>
            <a:ext cx="76200" cy="6096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2" name="Rectangle 1034"/>
          <p:cNvSpPr>
            <a:spLocks noChangeArrowheads="1"/>
          </p:cNvSpPr>
          <p:nvPr/>
        </p:nvSpPr>
        <p:spPr bwMode="auto">
          <a:xfrm>
            <a:off x="2039938" y="2247901"/>
            <a:ext cx="7026275" cy="104775"/>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3" name="Rectangle 1035"/>
          <p:cNvSpPr>
            <a:spLocks noChangeArrowheads="1"/>
          </p:cNvSpPr>
          <p:nvPr/>
        </p:nvSpPr>
        <p:spPr bwMode="auto">
          <a:xfrm>
            <a:off x="2027237" y="22764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4524" name="Rectangle 1036"/>
          <p:cNvSpPr>
            <a:spLocks noChangeArrowheads="1"/>
          </p:cNvSpPr>
          <p:nvPr/>
        </p:nvSpPr>
        <p:spPr bwMode="auto">
          <a:xfrm>
            <a:off x="2055812" y="36528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5" name="Rectangle 1037"/>
          <p:cNvSpPr>
            <a:spLocks noChangeArrowheads="1"/>
          </p:cNvSpPr>
          <p:nvPr/>
        </p:nvSpPr>
        <p:spPr bwMode="auto">
          <a:xfrm>
            <a:off x="2557462" y="36639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6" name="Rectangle 1038"/>
          <p:cNvSpPr>
            <a:spLocks noChangeArrowheads="1"/>
          </p:cNvSpPr>
          <p:nvPr/>
        </p:nvSpPr>
        <p:spPr bwMode="auto">
          <a:xfrm>
            <a:off x="3122612" y="30988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7" name="Rectangle 1039"/>
          <p:cNvSpPr>
            <a:spLocks noChangeArrowheads="1"/>
          </p:cNvSpPr>
          <p:nvPr/>
        </p:nvSpPr>
        <p:spPr bwMode="auto">
          <a:xfrm>
            <a:off x="2741612" y="25812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8" name="Rectangle 1040"/>
          <p:cNvSpPr>
            <a:spLocks noChangeArrowheads="1"/>
          </p:cNvSpPr>
          <p:nvPr/>
        </p:nvSpPr>
        <p:spPr bwMode="auto">
          <a:xfrm>
            <a:off x="2665412" y="25812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4529" name="Rectangle 1041"/>
          <p:cNvSpPr>
            <a:spLocks noChangeArrowheads="1"/>
          </p:cNvSpPr>
          <p:nvPr/>
        </p:nvSpPr>
        <p:spPr bwMode="auto">
          <a:xfrm>
            <a:off x="6170612" y="2657475"/>
            <a:ext cx="76200" cy="2286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0" name="Rectangle 1042"/>
          <p:cNvSpPr>
            <a:spLocks noChangeArrowheads="1"/>
          </p:cNvSpPr>
          <p:nvPr/>
        </p:nvSpPr>
        <p:spPr bwMode="auto">
          <a:xfrm>
            <a:off x="8570912" y="2657475"/>
            <a:ext cx="1524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1" name="Rectangle 1043"/>
          <p:cNvSpPr>
            <a:spLocks noChangeArrowheads="1"/>
          </p:cNvSpPr>
          <p:nvPr/>
        </p:nvSpPr>
        <p:spPr bwMode="auto">
          <a:xfrm>
            <a:off x="6564312" y="2466975"/>
            <a:ext cx="1981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2" name="Rectangle 1044"/>
          <p:cNvSpPr>
            <a:spLocks noChangeArrowheads="1"/>
          </p:cNvSpPr>
          <p:nvPr/>
        </p:nvSpPr>
        <p:spPr bwMode="auto">
          <a:xfrm>
            <a:off x="8521700" y="2482850"/>
            <a:ext cx="76200" cy="2286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3" name="Rectangle 1045"/>
          <p:cNvSpPr>
            <a:spLocks noChangeArrowheads="1"/>
          </p:cNvSpPr>
          <p:nvPr/>
        </p:nvSpPr>
        <p:spPr bwMode="auto">
          <a:xfrm>
            <a:off x="5624512" y="246697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pic>
        <p:nvPicPr>
          <p:cNvPr id="64534" name="Picture 10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2266950"/>
            <a:ext cx="8077200" cy="4133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2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332038" y="617538"/>
            <a:ext cx="8258175" cy="1143000"/>
          </a:xfrm>
        </p:spPr>
        <p:txBody>
          <a:bodyPr>
            <a:normAutofit fontScale="90000"/>
          </a:bodyPr>
          <a:lstStyle/>
          <a:p>
            <a:pPr eaLnBrk="1" hangingPunct="1"/>
            <a:r>
              <a:rPr lang="en-US" altLang="en-US" smtClean="0"/>
              <a:t>R-type Instruction: Step 1</a:t>
            </a:r>
            <a:br>
              <a:rPr lang="en-US" altLang="en-US" smtClean="0"/>
            </a:br>
            <a:r>
              <a:rPr lang="en-US" altLang="en-US" smtClean="0"/>
              <a:t>add $t1, $t2, $t3 (active = bold)</a:t>
            </a:r>
          </a:p>
        </p:txBody>
      </p:sp>
      <p:sp>
        <p:nvSpPr>
          <p:cNvPr id="65539"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5540" name="Picture 5" descr="F05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5812" y="1905000"/>
            <a:ext cx="80772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p:cNvSpPr txBox="1">
            <a:spLocks noChangeArrowheads="1"/>
          </p:cNvSpPr>
          <p:nvPr/>
        </p:nvSpPr>
        <p:spPr bwMode="auto">
          <a:xfrm>
            <a:off x="3762376" y="6369050"/>
            <a:ext cx="4421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Fetch instruction and increment PC count</a:t>
            </a:r>
          </a:p>
        </p:txBody>
      </p:sp>
    </p:spTree>
    <p:extLst>
      <p:ext uri="{BB962C8B-B14F-4D97-AF65-F5344CB8AC3E}">
        <p14:creationId xmlns:p14="http://schemas.microsoft.com/office/powerpoint/2010/main" val="2119085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p:cNvSpPr>
            <a:spLocks noGrp="1" noChangeArrowheads="1"/>
          </p:cNvSpPr>
          <p:nvPr>
            <p:ph type="title"/>
          </p:nvPr>
        </p:nvSpPr>
        <p:spPr>
          <a:xfrm>
            <a:off x="2332038" y="617538"/>
            <a:ext cx="8334375" cy="1143000"/>
          </a:xfrm>
        </p:spPr>
        <p:txBody>
          <a:bodyPr>
            <a:normAutofit fontScale="90000"/>
          </a:bodyPr>
          <a:lstStyle/>
          <a:p>
            <a:pPr eaLnBrk="1" hangingPunct="1"/>
            <a:r>
              <a:rPr lang="en-US" altLang="en-US" smtClean="0"/>
              <a:t/>
            </a:r>
            <a:br>
              <a:rPr lang="en-US" altLang="en-US" smtClean="0"/>
            </a:br>
            <a:r>
              <a:rPr lang="en-US" altLang="en-US" smtClean="0"/>
              <a:t>R-type Instruction: Step 2</a:t>
            </a:r>
            <a:br>
              <a:rPr lang="en-US" altLang="en-US" smtClean="0"/>
            </a:br>
            <a:r>
              <a:rPr lang="en-US" altLang="en-US" smtClean="0"/>
              <a:t>add $t1, $t2, $t3 (active = bold)</a:t>
            </a:r>
          </a:p>
        </p:txBody>
      </p:sp>
      <p:sp>
        <p:nvSpPr>
          <p:cNvPr id="66563" name="Rectangle 1027"/>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6564" name="Picture 1028" descr="F05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0612" y="2322514"/>
            <a:ext cx="739140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1029"/>
          <p:cNvSpPr txBox="1">
            <a:spLocks noChangeArrowheads="1"/>
          </p:cNvSpPr>
          <p:nvPr/>
        </p:nvSpPr>
        <p:spPr bwMode="auto">
          <a:xfrm>
            <a:off x="3656013" y="6445250"/>
            <a:ext cx="5038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Read two source registers from the register file</a:t>
            </a:r>
          </a:p>
        </p:txBody>
      </p:sp>
    </p:spTree>
    <p:extLst>
      <p:ext uri="{BB962C8B-B14F-4D97-AF65-F5344CB8AC3E}">
        <p14:creationId xmlns:p14="http://schemas.microsoft.com/office/powerpoint/2010/main" val="327482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050"/>
          <p:cNvSpPr>
            <a:spLocks noGrp="1" noChangeArrowheads="1"/>
          </p:cNvSpPr>
          <p:nvPr>
            <p:ph type="title"/>
          </p:nvPr>
        </p:nvSpPr>
        <p:spPr>
          <a:xfrm>
            <a:off x="2408238" y="685800"/>
            <a:ext cx="8334375" cy="1143000"/>
          </a:xfrm>
        </p:spPr>
        <p:txBody>
          <a:bodyPr>
            <a:normAutofit fontScale="90000"/>
          </a:bodyPr>
          <a:lstStyle/>
          <a:p>
            <a:pPr eaLnBrk="1" hangingPunct="1"/>
            <a:r>
              <a:rPr lang="en-US" altLang="en-US" smtClean="0"/>
              <a:t>R-type Instruction: Step 3</a:t>
            </a:r>
            <a:br>
              <a:rPr lang="en-US" altLang="en-US" smtClean="0"/>
            </a:br>
            <a:r>
              <a:rPr lang="en-US" altLang="en-US" smtClean="0"/>
              <a:t>add $t1, $t2, $t3 (active = bold)</a:t>
            </a:r>
          </a:p>
        </p:txBody>
      </p:sp>
      <p:sp>
        <p:nvSpPr>
          <p:cNvPr id="67587" name="Rectangle 2051"/>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7588" name="Picture 2052" descr="F05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6312" y="1905000"/>
            <a:ext cx="7696200" cy="431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 Box 2053"/>
          <p:cNvSpPr txBox="1">
            <a:spLocks noChangeArrowheads="1"/>
          </p:cNvSpPr>
          <p:nvPr/>
        </p:nvSpPr>
        <p:spPr bwMode="auto">
          <a:xfrm>
            <a:off x="3575050" y="6227763"/>
            <a:ext cx="45767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ALU operates on the two register operands</a:t>
            </a:r>
          </a:p>
        </p:txBody>
      </p:sp>
    </p:spTree>
    <p:extLst>
      <p:ext uri="{BB962C8B-B14F-4D97-AF65-F5344CB8AC3E}">
        <p14:creationId xmlns:p14="http://schemas.microsoft.com/office/powerpoint/2010/main" val="3157733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408238" y="617538"/>
            <a:ext cx="8258175" cy="1143000"/>
          </a:xfrm>
        </p:spPr>
        <p:txBody>
          <a:bodyPr>
            <a:normAutofit fontScale="90000"/>
          </a:bodyPr>
          <a:lstStyle/>
          <a:p>
            <a:pPr eaLnBrk="1" hangingPunct="1"/>
            <a:r>
              <a:rPr lang="en-US" altLang="en-US" smtClean="0"/>
              <a:t>R-type Instruction: Step 4</a:t>
            </a:r>
            <a:br>
              <a:rPr lang="en-US" altLang="en-US" smtClean="0"/>
            </a:br>
            <a:r>
              <a:rPr lang="en-US" altLang="en-US" smtClean="0"/>
              <a:t>add $t1, $t2, $t3 (active = bold)</a:t>
            </a:r>
          </a:p>
        </p:txBody>
      </p:sp>
      <p:sp>
        <p:nvSpPr>
          <p:cNvPr id="68611" name="Rectangle 3"/>
          <p:cNvSpPr>
            <a:spLocks noGrp="1" noChangeArrowheads="1"/>
          </p:cNvSpPr>
          <p:nvPr>
            <p:ph type="body" idx="1"/>
          </p:nvPr>
        </p:nvSpPr>
        <p:spPr/>
        <p:txBody>
          <a:bodyPr/>
          <a:lstStyle/>
          <a:p>
            <a:pPr eaLnBrk="1" hangingPunct="1"/>
            <a:endParaRPr lang="en-US" altLang="en-US" smtClean="0"/>
          </a:p>
        </p:txBody>
      </p:sp>
      <p:pic>
        <p:nvPicPr>
          <p:cNvPr id="68612" name="Picture 4" descr="F05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2012" y="1905000"/>
            <a:ext cx="7924800"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 Box 5"/>
          <p:cNvSpPr txBox="1">
            <a:spLocks noChangeArrowheads="1"/>
          </p:cNvSpPr>
          <p:nvPr/>
        </p:nvSpPr>
        <p:spPr bwMode="auto">
          <a:xfrm>
            <a:off x="4556126" y="6380163"/>
            <a:ext cx="2528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Write result to register</a:t>
            </a:r>
          </a:p>
        </p:txBody>
      </p:sp>
    </p:spTree>
    <p:extLst>
      <p:ext uri="{BB962C8B-B14F-4D97-AF65-F5344CB8AC3E}">
        <p14:creationId xmlns:p14="http://schemas.microsoft.com/office/powerpoint/2010/main" val="82432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4495801"/>
          </a:xfrm>
        </p:spPr>
        <p:txBody>
          <a:bodyPr>
            <a:normAutofit/>
          </a:bodyPr>
          <a:lstStyle/>
          <a:p>
            <a:r>
              <a:rPr lang="en-US" dirty="0"/>
              <a:t>For example, all instruction classes, except jump, use the arithmetic-logical </a:t>
            </a:r>
            <a:r>
              <a:rPr lang="en-US" dirty="0" smtClean="0"/>
              <a:t>unit (</a:t>
            </a:r>
            <a:r>
              <a:rPr lang="en-US" dirty="0"/>
              <a:t>ALU) after reading the </a:t>
            </a:r>
            <a:r>
              <a:rPr lang="en-US" dirty="0" smtClean="0"/>
              <a:t>registers</a:t>
            </a:r>
          </a:p>
          <a:p>
            <a:r>
              <a:rPr lang="en-US" dirty="0" smtClean="0"/>
              <a:t>The </a:t>
            </a:r>
            <a:r>
              <a:rPr lang="en-US" dirty="0"/>
              <a:t>memory-reference instructions use the </a:t>
            </a:r>
            <a:r>
              <a:rPr lang="en-US" dirty="0" smtClean="0"/>
              <a:t>ALU for </a:t>
            </a:r>
            <a:r>
              <a:rPr lang="en-US" dirty="0"/>
              <a:t>an address calculation, the arithmetic-logical instructions for the </a:t>
            </a:r>
            <a:r>
              <a:rPr lang="en-US" dirty="0" smtClean="0"/>
              <a:t>operation execution</a:t>
            </a:r>
            <a:r>
              <a:rPr lang="en-US" dirty="0"/>
              <a:t>, and branches for </a:t>
            </a:r>
            <a:r>
              <a:rPr lang="en-US" dirty="0" smtClean="0"/>
              <a:t>comparison</a:t>
            </a:r>
          </a:p>
          <a:p>
            <a:r>
              <a:rPr lang="en-US" dirty="0"/>
              <a:t>After using the ALU, the actions </a:t>
            </a:r>
            <a:r>
              <a:rPr lang="en-US" dirty="0" smtClean="0"/>
              <a:t>required to </a:t>
            </a:r>
            <a:r>
              <a:rPr lang="en-US" dirty="0"/>
              <a:t>complete various instruction classes </a:t>
            </a:r>
            <a:r>
              <a:rPr lang="en-US" dirty="0" smtClean="0"/>
              <a:t>differ</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7</a:t>
            </a:fld>
            <a:endParaRPr lang="en-US"/>
          </a:p>
        </p:txBody>
      </p:sp>
    </p:spTree>
    <p:extLst>
      <p:ext uri="{BB962C8B-B14F-4D97-AF65-F5344CB8AC3E}">
        <p14:creationId xmlns:p14="http://schemas.microsoft.com/office/powerpoint/2010/main" val="3336380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075"/>
          <p:cNvSpPr>
            <a:spLocks noGrp="1" noChangeArrowheads="1"/>
          </p:cNvSpPr>
          <p:nvPr>
            <p:ph type="body" idx="1"/>
          </p:nvPr>
        </p:nvSpPr>
        <p:spPr>
          <a:xfrm>
            <a:off x="455612" y="2017713"/>
            <a:ext cx="11430000" cy="4114800"/>
          </a:xfrm>
        </p:spPr>
        <p:txBody>
          <a:bodyPr>
            <a:normAutofit/>
          </a:bodyPr>
          <a:lstStyle/>
          <a:p>
            <a:pPr marL="609600" indent="-609600">
              <a:buFont typeface="Wingdings" panose="05000000000000000000" pitchFamily="2" charset="2"/>
              <a:buAutoNum type="arabicPeriod"/>
            </a:pPr>
            <a:r>
              <a:rPr lang="en-US" altLang="en-US" sz="2800" dirty="0"/>
              <a:t>Fetch instruction and increment PC</a:t>
            </a:r>
          </a:p>
          <a:p>
            <a:pPr marL="609600" indent="-609600">
              <a:buFont typeface="Wingdings" panose="05000000000000000000" pitchFamily="2" charset="2"/>
              <a:buAutoNum type="arabicPeriod"/>
            </a:pPr>
            <a:r>
              <a:rPr lang="en-US" altLang="en-US" sz="2800" dirty="0"/>
              <a:t>Read base register from the register file: the base register ($t2) is given by bits 25-21 of the instruction</a:t>
            </a:r>
          </a:p>
          <a:p>
            <a:pPr marL="609600" indent="-609600">
              <a:buFont typeface="Wingdings" panose="05000000000000000000" pitchFamily="2" charset="2"/>
              <a:buAutoNum type="arabicPeriod"/>
            </a:pPr>
            <a:r>
              <a:rPr lang="en-US" altLang="en-US" sz="2800" dirty="0"/>
              <a:t>ALU computes sum of value read from the register file and the sign-extended lower 16 bits (offset) of the instruction</a:t>
            </a:r>
          </a:p>
          <a:p>
            <a:pPr marL="609600" indent="-609600">
              <a:buFont typeface="Wingdings" panose="05000000000000000000" pitchFamily="2" charset="2"/>
              <a:buAutoNum type="arabicPeriod"/>
            </a:pPr>
            <a:r>
              <a:rPr lang="en-US" altLang="en-US" sz="2800" dirty="0"/>
              <a:t>The sum from the ALU is used as the address for the data memory</a:t>
            </a:r>
          </a:p>
          <a:p>
            <a:pPr marL="609600" indent="-609600">
              <a:buFont typeface="Wingdings" panose="05000000000000000000" pitchFamily="2" charset="2"/>
              <a:buAutoNum type="arabicPeriod"/>
            </a:pPr>
            <a:r>
              <a:rPr lang="en-US" altLang="en-US" sz="2800" dirty="0"/>
              <a:t>The data from the memory unit is written into the register file: the destination register ($t1) is given by bits 20-16 of the instruction</a:t>
            </a:r>
          </a:p>
        </p:txBody>
      </p:sp>
      <p:sp>
        <p:nvSpPr>
          <p:cNvPr id="70659" name="Rectangle 3076"/>
          <p:cNvSpPr>
            <a:spLocks noGrp="1" noChangeArrowheads="1"/>
          </p:cNvSpPr>
          <p:nvPr>
            <p:ph type="title"/>
          </p:nvPr>
        </p:nvSpPr>
        <p:spPr>
          <a:noFill/>
        </p:spPr>
        <p:txBody>
          <a:bodyPr>
            <a:normAutofit fontScale="90000"/>
          </a:bodyPr>
          <a:lstStyle/>
          <a:p>
            <a:pPr eaLnBrk="1" hangingPunct="1"/>
            <a:r>
              <a:rPr lang="en-US" altLang="en-US" smtClean="0"/>
              <a:t>Load Instruction Steps</a:t>
            </a:r>
            <a:br>
              <a:rPr lang="en-US" altLang="en-US" smtClean="0"/>
            </a:br>
            <a:r>
              <a:rPr lang="en-US" altLang="en-US" smtClean="0"/>
              <a:t>lw $t1, offset($t2)</a:t>
            </a:r>
          </a:p>
        </p:txBody>
      </p:sp>
    </p:spTree>
    <p:extLst>
      <p:ext uri="{BB962C8B-B14F-4D97-AF65-F5344CB8AC3E}">
        <p14:creationId xmlns:p14="http://schemas.microsoft.com/office/powerpoint/2010/main" val="1514205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fontScale="90000"/>
          </a:bodyPr>
          <a:lstStyle/>
          <a:p>
            <a:pPr eaLnBrk="1" hangingPunct="1"/>
            <a:r>
              <a:rPr lang="en-US" altLang="en-US" smtClean="0"/>
              <a:t>Load Instruction</a:t>
            </a:r>
            <a:br>
              <a:rPr lang="en-US" altLang="en-US" smtClean="0"/>
            </a:br>
            <a:r>
              <a:rPr lang="en-US" altLang="en-US" smtClean="0"/>
              <a:t>lw $t1, offset($t2)</a:t>
            </a:r>
          </a:p>
        </p:txBody>
      </p:sp>
      <p:pic>
        <p:nvPicPr>
          <p:cNvPr id="71684" name="Picture 4" descr="F05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7712" y="2057401"/>
            <a:ext cx="815340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1963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body" idx="1"/>
          </p:nvPr>
        </p:nvSpPr>
        <p:spPr>
          <a:xfrm>
            <a:off x="455612" y="2017713"/>
            <a:ext cx="11353800" cy="4114800"/>
          </a:xfrm>
        </p:spPr>
        <p:txBody>
          <a:bodyPr>
            <a:normAutofit/>
          </a:bodyPr>
          <a:lstStyle/>
          <a:p>
            <a:pPr marL="609600" indent="-609600">
              <a:buFont typeface="Wingdings" panose="05000000000000000000" pitchFamily="2" charset="2"/>
              <a:buAutoNum type="arabicPeriod"/>
            </a:pPr>
            <a:r>
              <a:rPr lang="en-US" altLang="en-US" sz="2800" dirty="0"/>
              <a:t>Fetch instruction and increment PC</a:t>
            </a:r>
          </a:p>
          <a:p>
            <a:pPr marL="609600" indent="-609600">
              <a:buFont typeface="Wingdings" panose="05000000000000000000" pitchFamily="2" charset="2"/>
              <a:buAutoNum type="arabicPeriod"/>
            </a:pPr>
            <a:r>
              <a:rPr lang="en-US" altLang="en-US" sz="2800" dirty="0"/>
              <a:t>Read two register ($t1 and $t2) from the register file</a:t>
            </a:r>
          </a:p>
          <a:p>
            <a:pPr marL="609600" indent="-609600">
              <a:buFont typeface="Wingdings" panose="05000000000000000000" pitchFamily="2" charset="2"/>
              <a:buAutoNum type="arabicPeriod"/>
            </a:pPr>
            <a:r>
              <a:rPr lang="en-US" altLang="en-US" sz="2800" dirty="0"/>
              <a:t>ALU performs a subtract on the data values from the register file; the value of PC+4 is added to the sign-extended lower 16 bits (offset) of the instruction shifted left by two to give the branch target address</a:t>
            </a:r>
          </a:p>
          <a:p>
            <a:pPr marL="609600" indent="-609600">
              <a:buFont typeface="Wingdings" panose="05000000000000000000" pitchFamily="2" charset="2"/>
              <a:buAutoNum type="arabicPeriod"/>
            </a:pPr>
            <a:r>
              <a:rPr lang="en-US" altLang="en-US" sz="2800" dirty="0"/>
              <a:t>The Zero result from the ALU is used to decide which adder result (from step 1 or 3) to store in the PC </a:t>
            </a:r>
          </a:p>
        </p:txBody>
      </p:sp>
      <p:sp>
        <p:nvSpPr>
          <p:cNvPr id="72707" name="Rectangle 4"/>
          <p:cNvSpPr>
            <a:spLocks noGrp="1" noChangeArrowheads="1"/>
          </p:cNvSpPr>
          <p:nvPr>
            <p:ph type="title"/>
          </p:nvPr>
        </p:nvSpPr>
        <p:spPr>
          <a:noFill/>
        </p:spPr>
        <p:txBody>
          <a:bodyPr>
            <a:normAutofit fontScale="90000"/>
          </a:bodyPr>
          <a:lstStyle/>
          <a:p>
            <a:pPr eaLnBrk="1" hangingPunct="1"/>
            <a:r>
              <a:rPr lang="en-US" altLang="en-US" smtClean="0"/>
              <a:t>Branch Instruction Steps</a:t>
            </a:r>
            <a:br>
              <a:rPr lang="en-US" altLang="en-US" smtClean="0"/>
            </a:br>
            <a:r>
              <a:rPr lang="en-US" altLang="en-US" smtClean="0"/>
              <a:t>beq $t1, $t2, offset</a:t>
            </a:r>
          </a:p>
        </p:txBody>
      </p:sp>
    </p:spTree>
    <p:extLst>
      <p:ext uri="{BB962C8B-B14F-4D97-AF65-F5344CB8AC3E}">
        <p14:creationId xmlns:p14="http://schemas.microsoft.com/office/powerpoint/2010/main" val="65542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fontScale="90000"/>
          </a:bodyPr>
          <a:lstStyle/>
          <a:p>
            <a:pPr eaLnBrk="1" hangingPunct="1"/>
            <a:r>
              <a:rPr lang="en-US" altLang="en-US" smtClean="0"/>
              <a:t>Branch Instruction</a:t>
            </a:r>
            <a:br>
              <a:rPr lang="en-US" altLang="en-US" smtClean="0"/>
            </a:br>
            <a:r>
              <a:rPr lang="en-US" altLang="en-US" smtClean="0"/>
              <a:t>beq $t1, $t2, offset</a:t>
            </a:r>
          </a:p>
        </p:txBody>
      </p:sp>
      <p:pic>
        <p:nvPicPr>
          <p:cNvPr id="73732" name="Picture 4" descr="F05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1512" y="2036764"/>
            <a:ext cx="8343900"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1227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p:txBody>
          <a:bodyPr/>
          <a:lstStyle/>
          <a:p>
            <a:pPr eaLnBrk="1" hangingPunct="1"/>
            <a:r>
              <a:rPr lang="en-US" altLang="en-US" smtClean="0"/>
              <a:t>Single-cycle Implementation Notes</a:t>
            </a:r>
          </a:p>
        </p:txBody>
      </p:sp>
      <p:sp>
        <p:nvSpPr>
          <p:cNvPr id="69635" name="Rectangle 1027"/>
          <p:cNvSpPr>
            <a:spLocks noGrp="1" noChangeArrowheads="1"/>
          </p:cNvSpPr>
          <p:nvPr>
            <p:ph type="body" idx="1"/>
          </p:nvPr>
        </p:nvSpPr>
        <p:spPr>
          <a:xfrm>
            <a:off x="379412" y="2017712"/>
            <a:ext cx="11277600" cy="4535487"/>
          </a:xfrm>
        </p:spPr>
        <p:txBody>
          <a:bodyPr>
            <a:normAutofit/>
          </a:bodyPr>
          <a:lstStyle/>
          <a:p>
            <a:r>
              <a:rPr lang="en-US" altLang="en-US" dirty="0"/>
              <a:t>The advantage of single cycle implementation is that it is simple to implement.</a:t>
            </a:r>
          </a:p>
          <a:p>
            <a:r>
              <a:rPr lang="en-US" altLang="en-US" dirty="0"/>
              <a:t>Disadvantages</a:t>
            </a:r>
          </a:p>
          <a:p>
            <a:pPr lvl="1"/>
            <a:r>
              <a:rPr lang="en-US" altLang="en-US" sz="2400" dirty="0"/>
              <a:t>The clock cycle will be determined by the longest possible path, which is not the most common instruction. This type of implementation violates the idea of making the common case fast.</a:t>
            </a:r>
          </a:p>
          <a:p>
            <a:pPr lvl="1"/>
            <a:r>
              <a:rPr lang="en-US" altLang="en-US" sz="2400" dirty="0"/>
              <a:t>May be wasteful with respect to area since some functional units, such as adders, must be duplicated since they cannot be shared during a single clock cycle</a:t>
            </a:r>
          </a:p>
        </p:txBody>
      </p:sp>
    </p:spTree>
    <p:extLst>
      <p:ext uri="{BB962C8B-B14F-4D97-AF65-F5344CB8AC3E}">
        <p14:creationId xmlns:p14="http://schemas.microsoft.com/office/powerpoint/2010/main" val="1084605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4495801"/>
          </a:xfrm>
        </p:spPr>
        <p:txBody>
          <a:bodyPr>
            <a:normAutofit lnSpcReduction="10000"/>
          </a:bodyPr>
          <a:lstStyle/>
          <a:p>
            <a:r>
              <a:rPr lang="en-IE" dirty="0"/>
              <a:t>A memory-reference instruction </a:t>
            </a:r>
            <a:r>
              <a:rPr lang="en-IE" dirty="0" smtClean="0"/>
              <a:t>will </a:t>
            </a:r>
            <a:r>
              <a:rPr lang="en-US" dirty="0" smtClean="0"/>
              <a:t>need </a:t>
            </a:r>
            <a:r>
              <a:rPr lang="en-US" dirty="0"/>
              <a:t>to access the memory either to read data for a load or write data for a </a:t>
            </a:r>
            <a:r>
              <a:rPr lang="en-US" dirty="0" smtClean="0"/>
              <a:t>store</a:t>
            </a:r>
            <a:endParaRPr lang="en-US" dirty="0"/>
          </a:p>
          <a:p>
            <a:r>
              <a:rPr lang="en-US" dirty="0"/>
              <a:t>An arithmetic-logical or load instruction must write the data from the ALU </a:t>
            </a:r>
            <a:r>
              <a:rPr lang="en-US" dirty="0" smtClean="0"/>
              <a:t>or memory </a:t>
            </a:r>
            <a:r>
              <a:rPr lang="en-US" dirty="0"/>
              <a:t>back into a </a:t>
            </a:r>
            <a:r>
              <a:rPr lang="en-US" dirty="0" smtClean="0"/>
              <a:t>register</a:t>
            </a:r>
          </a:p>
          <a:p>
            <a:r>
              <a:rPr lang="en-US" dirty="0" smtClean="0"/>
              <a:t>Lastly</a:t>
            </a:r>
            <a:r>
              <a:rPr lang="en-US" dirty="0"/>
              <a:t>, for a branch instruction, we may need to </a:t>
            </a:r>
            <a:r>
              <a:rPr lang="en-US" dirty="0" smtClean="0"/>
              <a:t>change the </a:t>
            </a:r>
            <a:r>
              <a:rPr lang="en-US" dirty="0"/>
              <a:t>next instruction address based on the comparison; </a:t>
            </a:r>
            <a:r>
              <a:rPr lang="en-US" dirty="0" smtClean="0"/>
              <a:t>otherwise, </a:t>
            </a:r>
            <a:r>
              <a:rPr lang="en-IE" dirty="0" smtClean="0"/>
              <a:t>the </a:t>
            </a:r>
            <a:r>
              <a:rPr lang="en-IE" dirty="0"/>
              <a:t>PC should </a:t>
            </a:r>
            <a:r>
              <a:rPr lang="en-IE" dirty="0" smtClean="0"/>
              <a:t>be </a:t>
            </a:r>
            <a:r>
              <a:rPr lang="en-US" dirty="0" smtClean="0"/>
              <a:t>incremented </a:t>
            </a:r>
            <a:r>
              <a:rPr lang="en-US" dirty="0"/>
              <a:t>by 4 to get the address of the next instruction</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a:t>
            </a:fld>
            <a:endParaRPr lang="en-US"/>
          </a:p>
        </p:txBody>
      </p:sp>
    </p:spTree>
    <p:extLst>
      <p:ext uri="{BB962C8B-B14F-4D97-AF65-F5344CB8AC3E}">
        <p14:creationId xmlns:p14="http://schemas.microsoft.com/office/powerpoint/2010/main" val="521813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An abstract view of the implementation of the MIPS subset showing </a:t>
            </a:r>
            <a:r>
              <a:rPr lang="en-US" sz="3200" dirty="0" smtClean="0"/>
              <a:t>the major </a:t>
            </a:r>
            <a:r>
              <a:rPr lang="en-US" sz="3200" dirty="0"/>
              <a:t>functional units and </a:t>
            </a:r>
            <a:r>
              <a:rPr lang="en-US" sz="3200" dirty="0" smtClean="0"/>
              <a:t>the major </a:t>
            </a:r>
            <a:r>
              <a:rPr lang="en-US" sz="3200" dirty="0"/>
              <a:t>connections between </a:t>
            </a:r>
            <a:r>
              <a:rPr lang="en-US" sz="3200" dirty="0" smtClean="0"/>
              <a:t>them </a:t>
            </a:r>
            <a:endParaRPr lang="en-IE" sz="3200" dirty="0"/>
          </a:p>
        </p:txBody>
      </p:sp>
      <p:pic>
        <p:nvPicPr>
          <p:cNvPr id="6" name="Content Placeholder 5"/>
          <p:cNvPicPr>
            <a:picLocks noGrp="1" noChangeAspect="1"/>
          </p:cNvPicPr>
          <p:nvPr>
            <p:ph idx="1"/>
          </p:nvPr>
        </p:nvPicPr>
        <p:blipFill>
          <a:blip r:embed="rId2"/>
          <a:stretch>
            <a:fillRect/>
          </a:stretch>
        </p:blipFill>
        <p:spPr>
          <a:xfrm>
            <a:off x="1446212" y="1612094"/>
            <a:ext cx="9602246" cy="5273615"/>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pPr/>
              <a:t>9</a:t>
            </a:fld>
            <a:endParaRPr lang="en-US"/>
          </a:p>
        </p:txBody>
      </p:sp>
    </p:spTree>
    <p:extLst>
      <p:ext uri="{BB962C8B-B14F-4D97-AF65-F5344CB8AC3E}">
        <p14:creationId xmlns:p14="http://schemas.microsoft.com/office/powerpoint/2010/main" val="3563609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22313</TotalTime>
  <Words>2964</Words>
  <Application>Microsoft Office PowerPoint</Application>
  <PresentationFormat>Custom</PresentationFormat>
  <Paragraphs>450</Paragraphs>
  <Slides>74</Slides>
  <Notes>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8" baseType="lpstr">
      <vt:lpstr>Arial</vt:lpstr>
      <vt:lpstr>Calibri</vt:lpstr>
      <vt:lpstr>Courier</vt:lpstr>
      <vt:lpstr>Courier New</vt:lpstr>
      <vt:lpstr>FranklinGothic-Heavy</vt:lpstr>
      <vt:lpstr>Helvetica</vt:lpstr>
      <vt:lpstr>Symbol</vt:lpstr>
      <vt:lpstr>Tahoma</vt:lpstr>
      <vt:lpstr>Times New Roman</vt:lpstr>
      <vt:lpstr>TwCenMT-BoldItalic</vt:lpstr>
      <vt:lpstr>TwCenMT-Regular</vt:lpstr>
      <vt:lpstr>Wingdings</vt:lpstr>
      <vt:lpstr>GaneshTemplate</vt:lpstr>
      <vt:lpstr>Worksheet</vt:lpstr>
      <vt:lpstr>15CSE301  Computer Organization and Architecture</vt:lpstr>
      <vt:lpstr>RECAP</vt:lpstr>
      <vt:lpstr>Next</vt:lpstr>
      <vt:lpstr>First</vt:lpstr>
      <vt:lpstr>Overview of implementation</vt:lpstr>
      <vt:lpstr>Overview of implementation</vt:lpstr>
      <vt:lpstr>Overview of implementation</vt:lpstr>
      <vt:lpstr>Overview of implementation</vt:lpstr>
      <vt:lpstr>An abstract view of the implementation of the MIPS subset showing the major functional units and the major connections between them </vt:lpstr>
      <vt:lpstr>Implementing MIPS: the Fetch/Execute Cycle</vt:lpstr>
      <vt:lpstr>Overview: Processor Implementation Styles</vt:lpstr>
      <vt:lpstr>Functional Elements</vt:lpstr>
      <vt:lpstr>Combinational Elements</vt:lpstr>
      <vt:lpstr>State Elements</vt:lpstr>
      <vt:lpstr>State Elements on the Datapath: Register File</vt:lpstr>
      <vt:lpstr>State Elements on the Datapath: Register File</vt:lpstr>
      <vt:lpstr>Building a datapath</vt:lpstr>
      <vt:lpstr>Building a datapath</vt:lpstr>
      <vt:lpstr>Building a datapath</vt:lpstr>
      <vt:lpstr>Single-cycle Implementation of MIPS</vt:lpstr>
      <vt:lpstr>Datapath: Instruction Store/Fetch &amp; PC Increment</vt:lpstr>
      <vt:lpstr>Datapath</vt:lpstr>
      <vt:lpstr>Animating the Datapath</vt:lpstr>
      <vt:lpstr>RECAP: R-Type instructions</vt:lpstr>
      <vt:lpstr>Building a datapath</vt:lpstr>
      <vt:lpstr>Building a datapath</vt:lpstr>
      <vt:lpstr>Building a datapath</vt:lpstr>
      <vt:lpstr>Datapath: R-Type Instruction</vt:lpstr>
      <vt:lpstr>Animating the Datapath</vt:lpstr>
      <vt:lpstr>RECAP: I-type instructions</vt:lpstr>
      <vt:lpstr>Building a datapath</vt:lpstr>
      <vt:lpstr>Building a datapath</vt:lpstr>
      <vt:lpstr>Datapath:  Load/Store Instruction</vt:lpstr>
      <vt:lpstr>Animating the Datapath</vt:lpstr>
      <vt:lpstr>Animating the Datapath</vt:lpstr>
      <vt:lpstr>Datapath: Branch Instruction</vt:lpstr>
      <vt:lpstr>Animating the Datapath</vt:lpstr>
      <vt:lpstr>MIPS Datapath I: Single-Cycle</vt:lpstr>
      <vt:lpstr>Animating the Datapath:  R-type Instruction</vt:lpstr>
      <vt:lpstr>Animating the Datapath:  Load Instruction</vt:lpstr>
      <vt:lpstr>Animating the Datapath:  Store Instruction</vt:lpstr>
      <vt:lpstr>MIPS Datapath II: Single-Cycle</vt:lpstr>
      <vt:lpstr>MIPS Datapath III: Single-Cycle Versatile Datapath</vt:lpstr>
      <vt:lpstr>Datapath Executing add</vt:lpstr>
      <vt:lpstr>Datapath Executing lw</vt:lpstr>
      <vt:lpstr>Datapath Executing sw</vt:lpstr>
      <vt:lpstr>Datapath Executing beq</vt:lpstr>
      <vt:lpstr>Control</vt:lpstr>
      <vt:lpstr>Control signals</vt:lpstr>
      <vt:lpstr>PowerPoint Presentation</vt:lpstr>
      <vt:lpstr>RECAP: J-Type Instructions</vt:lpstr>
      <vt:lpstr>Datapath for J format</vt:lpstr>
      <vt:lpstr>ALU Control Lines</vt:lpstr>
      <vt:lpstr>ALU Control Lines</vt:lpstr>
      <vt:lpstr>ALU Control Lines</vt:lpstr>
      <vt:lpstr>PowerPoint Presentation</vt:lpstr>
      <vt:lpstr>  Datapath with Control II </vt:lpstr>
      <vt:lpstr>Control signals</vt:lpstr>
      <vt:lpstr>Datapath with Control II (cont.) </vt:lpstr>
      <vt:lpstr>Control Signals: R-Type Instruction</vt:lpstr>
      <vt:lpstr>Control Signals: lw Instruction</vt:lpstr>
      <vt:lpstr>Control Signals: sw Instruction</vt:lpstr>
      <vt:lpstr>Control Signals: beq Instruction</vt:lpstr>
      <vt:lpstr>Datapath with Control III </vt:lpstr>
      <vt:lpstr>Datapath Executing j</vt:lpstr>
      <vt:lpstr>R-type Instruction: Step 1 add $t1, $t2, $t3 (active = bold)</vt:lpstr>
      <vt:lpstr> R-type Instruction: Step 2 add $t1, $t2, $t3 (active = bold)</vt:lpstr>
      <vt:lpstr>R-type Instruction: Step 3 add $t1, $t2, $t3 (active = bold)</vt:lpstr>
      <vt:lpstr>R-type Instruction: Step 4 add $t1, $t2, $t3 (active = bold)</vt:lpstr>
      <vt:lpstr>Load Instruction Steps lw $t1, offset($t2)</vt:lpstr>
      <vt:lpstr>Load Instruction lw $t1, offset($t2)</vt:lpstr>
      <vt:lpstr>Branch Instruction Steps beq $t1, $t2, offset</vt:lpstr>
      <vt:lpstr>Branch Instruction beq $t1, $t2, offset</vt:lpstr>
      <vt:lpstr>Single-cycle Implementation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Ganesh Iyer</cp:lastModifiedBy>
  <cp:revision>249</cp:revision>
  <dcterms:created xsi:type="dcterms:W3CDTF">2018-06-04T08:25:54Z</dcterms:created>
  <dcterms:modified xsi:type="dcterms:W3CDTF">2019-07-01T23:29:06Z</dcterms:modified>
</cp:coreProperties>
</file>